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notesMasterIdLst>
    <p:notesMasterId r:id="rId18"/>
  </p:notesMasterIdLst>
  <p:sldIdLst>
    <p:sldId id="258" r:id="rId2"/>
    <p:sldId id="257" r:id="rId3"/>
    <p:sldId id="272" r:id="rId4"/>
    <p:sldId id="273" r:id="rId5"/>
    <p:sldId id="265" r:id="rId6"/>
    <p:sldId id="259" r:id="rId7"/>
    <p:sldId id="269" r:id="rId8"/>
    <p:sldId id="274" r:id="rId9"/>
    <p:sldId id="275" r:id="rId10"/>
    <p:sldId id="276" r:id="rId11"/>
    <p:sldId id="277" r:id="rId12"/>
    <p:sldId id="278" r:id="rId13"/>
    <p:sldId id="264" r:id="rId14"/>
    <p:sldId id="279" r:id="rId15"/>
    <p:sldId id="280" r:id="rId16"/>
    <p:sldId id="28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7708" autoAdjust="0"/>
  </p:normalViewPr>
  <p:slideViewPr>
    <p:cSldViewPr snapToGrid="0">
      <p:cViewPr varScale="1">
        <p:scale>
          <a:sx n="77" d="100"/>
          <a:sy n="77" d="100"/>
        </p:scale>
        <p:origin x="18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D484EF-9409-403C-8A70-E8DE10C94AB3}" type="datetimeFigureOut">
              <a:rPr lang="en-GB" smtClean="0"/>
              <a:t>19/03/2021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BA194B-703B-4380-9D53-F694E7A8ED1E}" type="slidenum">
              <a:rPr lang="en-GB" smtClean="0"/>
              <a:t>‹#›</a:t>
            </a:fld>
            <a:endParaRPr lang="en-GB"/>
          </a:p>
        </p:txBody>
      </p:sp>
    </p:spTree>
    <p:extLst>
      <p:ext uri="{BB962C8B-B14F-4D97-AF65-F5344CB8AC3E}">
        <p14:creationId xmlns:p14="http://schemas.microsoft.com/office/powerpoint/2010/main" val="2643354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8567317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659038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91948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605401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509A250-FF31-4206-8172-F9D3106AACB1}" type="datetimeFigureOut">
              <a:rPr lang="en-US" smtClean="0"/>
              <a:t>3/19/2021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6113187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609133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643462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991158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029912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3/19/2021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999791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3/19/2021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609894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509A250-FF31-4206-8172-F9D3106AACB1}" type="datetimeFigureOut">
              <a:rPr lang="en-US" smtClean="0"/>
              <a:t>3/19/2021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6012663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gov.uk/employment-status/selfemployed-contracto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uidance/april-2020-changes-to-off-payroll-working-for-clients"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6FAA60-CCE9-4375-AC37-4ED4C8113709}"/>
              </a:ext>
            </a:extLst>
          </p:cNvPr>
          <p:cNvSpPr/>
          <p:nvPr/>
        </p:nvSpPr>
        <p:spPr>
          <a:xfrm>
            <a:off x="1028699" y="1430655"/>
            <a:ext cx="9991725" cy="2677656"/>
          </a:xfrm>
          <a:prstGeom prst="rect">
            <a:avLst/>
          </a:prstGeom>
        </p:spPr>
        <p:txBody>
          <a:bodyPr wrap="square">
            <a:spAutoFit/>
          </a:bodyPr>
          <a:lstStyle/>
          <a:p>
            <a:pPr algn="ctr"/>
            <a:r>
              <a:rPr lang="en-US" sz="6000" b="1" dirty="0">
                <a:solidFill>
                  <a:srgbClr val="0070C0"/>
                </a:solidFill>
                <a:latin typeface="Calibri" panose="020F0502020204030204" pitchFamily="34" charset="0"/>
                <a:ea typeface="Aktiv Grotesk" charset="0"/>
                <a:cs typeface="Aktiv Grotesk" charset="0"/>
              </a:rPr>
              <a:t>IR35</a:t>
            </a:r>
          </a:p>
          <a:p>
            <a:pPr algn="ctr"/>
            <a:r>
              <a:rPr lang="en-US" sz="3600" b="1" dirty="0">
                <a:solidFill>
                  <a:srgbClr val="0070C0"/>
                </a:solidFill>
                <a:latin typeface="Calibri" panose="020F0502020204030204" pitchFamily="34" charset="0"/>
                <a:ea typeface="Aktiv Grotesk" charset="0"/>
                <a:cs typeface="Aktiv Grotesk" charset="0"/>
              </a:rPr>
              <a:t>New legislation being introduced to the </a:t>
            </a:r>
          </a:p>
          <a:p>
            <a:pPr algn="ctr"/>
            <a:r>
              <a:rPr lang="en-US" sz="3600" b="1" dirty="0">
                <a:solidFill>
                  <a:srgbClr val="0070C0"/>
                </a:solidFill>
                <a:latin typeface="Calibri" panose="020F0502020204030204" pitchFamily="34" charset="0"/>
                <a:ea typeface="Aktiv Grotesk" charset="0"/>
                <a:cs typeface="Aktiv Grotesk" charset="0"/>
              </a:rPr>
              <a:t>Private Sector on 6</a:t>
            </a:r>
            <a:r>
              <a:rPr lang="en-US" sz="3600" b="1" baseline="30000" dirty="0">
                <a:solidFill>
                  <a:srgbClr val="0070C0"/>
                </a:solidFill>
                <a:latin typeface="Calibri" panose="020F0502020204030204" pitchFamily="34" charset="0"/>
                <a:ea typeface="Aktiv Grotesk" charset="0"/>
                <a:cs typeface="Aktiv Grotesk" charset="0"/>
              </a:rPr>
              <a:t>th</a:t>
            </a:r>
            <a:r>
              <a:rPr lang="en-US" sz="3600" b="1" dirty="0">
                <a:solidFill>
                  <a:srgbClr val="0070C0"/>
                </a:solidFill>
                <a:latin typeface="Calibri" panose="020F0502020204030204" pitchFamily="34" charset="0"/>
                <a:ea typeface="Aktiv Grotesk" charset="0"/>
                <a:cs typeface="Aktiv Grotesk" charset="0"/>
              </a:rPr>
              <a:t> April 2021 for </a:t>
            </a:r>
          </a:p>
          <a:p>
            <a:pPr algn="ctr"/>
            <a:r>
              <a:rPr lang="en-US" sz="3600" b="1" dirty="0">
                <a:solidFill>
                  <a:srgbClr val="0070C0"/>
                </a:solidFill>
                <a:latin typeface="Calibri" panose="020F0502020204030204" pitchFamily="34" charset="0"/>
                <a:ea typeface="Aktiv Grotesk" charset="0"/>
                <a:cs typeface="Aktiv Grotesk" charset="0"/>
              </a:rPr>
              <a:t>medium &amp; large sized companies  </a:t>
            </a:r>
          </a:p>
        </p:txBody>
      </p:sp>
      <p:pic>
        <p:nvPicPr>
          <p:cNvPr id="6" name="Graphic 5">
            <a:extLst>
              <a:ext uri="{FF2B5EF4-FFF2-40B4-BE49-F238E27FC236}">
                <a16:creationId xmlns:a16="http://schemas.microsoft.com/office/drawing/2014/main" id="{24C1B621-35E6-4787-A40F-302D0FC6CF2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74192" y="5210175"/>
            <a:ext cx="4600575" cy="1162050"/>
          </a:xfrm>
          <a:prstGeom prst="rect">
            <a:avLst/>
          </a:prstGeom>
        </p:spPr>
      </p:pic>
    </p:spTree>
    <p:extLst>
      <p:ext uri="{BB962C8B-B14F-4D97-AF65-F5344CB8AC3E}">
        <p14:creationId xmlns:p14="http://schemas.microsoft.com/office/powerpoint/2010/main" val="35383792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6C933FE-F419-4732-A762-964BD42DC174}"/>
              </a:ext>
            </a:extLst>
          </p:cNvPr>
          <p:cNvSpPr txBox="1"/>
          <p:nvPr/>
        </p:nvSpPr>
        <p:spPr>
          <a:xfrm>
            <a:off x="508000" y="485958"/>
            <a:ext cx="6807200" cy="369332"/>
          </a:xfrm>
          <a:prstGeom prst="rect">
            <a:avLst/>
          </a:prstGeom>
          <a:noFill/>
        </p:spPr>
        <p:txBody>
          <a:bodyPr wrap="square" rtlCol="0">
            <a:spAutoFit/>
          </a:bodyPr>
          <a:lstStyle/>
          <a:p>
            <a:r>
              <a:rPr lang="en-GB" b="1" dirty="0">
                <a:solidFill>
                  <a:srgbClr val="0070C0"/>
                </a:solidFill>
              </a:rPr>
              <a:t>IR35 &amp; Construction Industry Scheme (CIS) continued….</a:t>
            </a:r>
          </a:p>
        </p:txBody>
      </p:sp>
      <p:pic>
        <p:nvPicPr>
          <p:cNvPr id="5" name="Picture 4">
            <a:extLst>
              <a:ext uri="{FF2B5EF4-FFF2-40B4-BE49-F238E27FC236}">
                <a16:creationId xmlns:a16="http://schemas.microsoft.com/office/drawing/2014/main" id="{C84B6742-798B-4A34-B456-82EC83D0A73B}"/>
              </a:ext>
            </a:extLst>
          </p:cNvPr>
          <p:cNvPicPr>
            <a:picLocks noChangeAspect="1"/>
          </p:cNvPicPr>
          <p:nvPr/>
        </p:nvPicPr>
        <p:blipFill>
          <a:blip r:embed="rId2"/>
          <a:stretch>
            <a:fillRect/>
          </a:stretch>
        </p:blipFill>
        <p:spPr>
          <a:xfrm>
            <a:off x="10311535" y="154981"/>
            <a:ext cx="1633425" cy="1633425"/>
          </a:xfrm>
          <a:prstGeom prst="rect">
            <a:avLst/>
          </a:prstGeom>
        </p:spPr>
      </p:pic>
      <p:sp>
        <p:nvSpPr>
          <p:cNvPr id="2" name="Rectangle 1">
            <a:extLst>
              <a:ext uri="{FF2B5EF4-FFF2-40B4-BE49-F238E27FC236}">
                <a16:creationId xmlns:a16="http://schemas.microsoft.com/office/drawing/2014/main" id="{858CCF9A-4DBF-490A-AAAF-02338137D008}"/>
              </a:ext>
            </a:extLst>
          </p:cNvPr>
          <p:cNvSpPr/>
          <p:nvPr/>
        </p:nvSpPr>
        <p:spPr>
          <a:xfrm>
            <a:off x="508000" y="1012794"/>
            <a:ext cx="10546080" cy="2519279"/>
          </a:xfrm>
          <a:prstGeom prst="rect">
            <a:avLst/>
          </a:prstGeom>
        </p:spPr>
        <p:txBody>
          <a:bodyPr wrap="square">
            <a:spAutoFit/>
          </a:bodyPr>
          <a:lstStyle/>
          <a:p>
            <a:pPr>
              <a:lnSpc>
                <a:spcPct val="107000"/>
              </a:lnSpc>
              <a:spcAft>
                <a:spcPts val="800"/>
              </a:spcAft>
            </a:pPr>
            <a:r>
              <a:rPr lang="en-GB" sz="1600" dirty="0">
                <a:latin typeface="Arial" panose="020B0604020202020204" pitchFamily="34" charset="0"/>
                <a:ea typeface="Calibri" panose="020F0502020204030204" pitchFamily="34" charset="0"/>
                <a:cs typeface="Arial" panose="020B0604020202020204" pitchFamily="34" charset="0"/>
              </a:rPr>
              <a:t>If you supply services to the public sector, these rules already apply. </a:t>
            </a:r>
          </a:p>
          <a:p>
            <a:pPr>
              <a:lnSpc>
                <a:spcPct val="107000"/>
              </a:lnSpc>
              <a:spcAft>
                <a:spcPts val="800"/>
              </a:spcAft>
            </a:pPr>
            <a:r>
              <a:rPr lang="en-GB" sz="1600" dirty="0">
                <a:latin typeface="Arial" panose="020B0604020202020204" pitchFamily="34" charset="0"/>
                <a:ea typeface="Calibri" panose="020F0502020204030204" pitchFamily="34" charset="0"/>
                <a:cs typeface="Arial" panose="020B0604020202020204" pitchFamily="34" charset="0"/>
              </a:rPr>
              <a:t>If you supply services to a small non-public sector organisation your limited company or other intermediary will remain responsible for determining if the off-payroll working rules apply. </a:t>
            </a:r>
          </a:p>
          <a:p>
            <a:pPr>
              <a:lnSpc>
                <a:spcPct val="107000"/>
              </a:lnSpc>
              <a:spcAft>
                <a:spcPts val="800"/>
              </a:spcAft>
            </a:pPr>
            <a:r>
              <a:rPr lang="en-GB" sz="1600" dirty="0">
                <a:latin typeface="Arial" panose="020B0604020202020204" pitchFamily="34" charset="0"/>
                <a:ea typeface="Calibri" panose="020F0502020204030204" pitchFamily="34" charset="0"/>
                <a:cs typeface="Arial" panose="020B0604020202020204" pitchFamily="34" charset="0"/>
              </a:rPr>
              <a:t>In order to qualify for statutory payments (such as Statutory Maternity, Paternity, Adoption, Parental, Bereavement and Shared Parental Pay) from your employment with your own limited company or other intermediary, you must continue to pay yourself a salary from your own limited company. The normal qualifying conditions for eligibility for statutory payments will apply (including the requisite earnings levels). </a:t>
            </a:r>
          </a:p>
          <a:p>
            <a:pPr>
              <a:lnSpc>
                <a:spcPct val="107000"/>
              </a:lnSpc>
              <a:spcAft>
                <a:spcPts val="800"/>
              </a:spcAft>
            </a:pPr>
            <a:r>
              <a:rPr lang="en-GB" sz="1600" dirty="0">
                <a:latin typeface="Arial" panose="020B0604020202020204" pitchFamily="34" charset="0"/>
                <a:ea typeface="Calibri" panose="020F0502020204030204" pitchFamily="34" charset="0"/>
                <a:cs typeface="Arial" panose="020B0604020202020204" pitchFamily="34" charset="0"/>
              </a:rPr>
              <a:t>You should not deregister for CIS if it would be useful to remain registered for future contracts.</a:t>
            </a:r>
          </a:p>
        </p:txBody>
      </p:sp>
    </p:spTree>
    <p:extLst>
      <p:ext uri="{BB962C8B-B14F-4D97-AF65-F5344CB8AC3E}">
        <p14:creationId xmlns:p14="http://schemas.microsoft.com/office/powerpoint/2010/main" val="25704745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6C933FE-F419-4732-A762-964BD42DC174}"/>
              </a:ext>
            </a:extLst>
          </p:cNvPr>
          <p:cNvSpPr txBox="1"/>
          <p:nvPr/>
        </p:nvSpPr>
        <p:spPr>
          <a:xfrm>
            <a:off x="508000" y="485958"/>
            <a:ext cx="9875520" cy="338554"/>
          </a:xfrm>
          <a:prstGeom prst="rect">
            <a:avLst/>
          </a:prstGeom>
          <a:noFill/>
        </p:spPr>
        <p:txBody>
          <a:bodyPr wrap="square" rtlCol="0">
            <a:spAutoFit/>
          </a:bodyPr>
          <a:lstStyle/>
          <a:p>
            <a:r>
              <a:rPr lang="en-GB" sz="1600" dirty="0">
                <a:solidFill>
                  <a:srgbClr val="0070C0"/>
                </a:solidFill>
                <a:latin typeface="Arial" panose="020B0604020202020204" pitchFamily="34" charset="0"/>
                <a:cs typeface="Arial" panose="020B0604020202020204" pitchFamily="34" charset="0"/>
              </a:rPr>
              <a:t>How does the off-payroll working reform </a:t>
            </a:r>
            <a:r>
              <a:rPr lang="en-GB" sz="1600" b="1" dirty="0">
                <a:solidFill>
                  <a:srgbClr val="0070C0"/>
                </a:solidFill>
                <a:latin typeface="Arial" panose="020B0604020202020204" pitchFamily="34" charset="0"/>
                <a:cs typeface="Arial" panose="020B0604020202020204" pitchFamily="34" charset="0"/>
              </a:rPr>
              <a:t>impact clients </a:t>
            </a:r>
            <a:r>
              <a:rPr lang="en-GB" sz="1600" dirty="0">
                <a:solidFill>
                  <a:srgbClr val="0070C0"/>
                </a:solidFill>
                <a:latin typeface="Arial" panose="020B0604020202020204" pitchFamily="34" charset="0"/>
                <a:cs typeface="Arial" panose="020B0604020202020204" pitchFamily="34" charset="0"/>
              </a:rPr>
              <a:t>in the construction sector? </a:t>
            </a:r>
            <a:endParaRPr lang="en-GB" sz="1600" b="1" dirty="0">
              <a:solidFill>
                <a:srgbClr val="0070C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545A1710-0C3F-48D7-A9AF-DF388AC62E2D}"/>
              </a:ext>
            </a:extLst>
          </p:cNvPr>
          <p:cNvSpPr/>
          <p:nvPr/>
        </p:nvSpPr>
        <p:spPr>
          <a:xfrm>
            <a:off x="508000" y="4120444"/>
            <a:ext cx="9631680" cy="375552"/>
          </a:xfrm>
          <a:prstGeom prst="rect">
            <a:avLst/>
          </a:prstGeom>
        </p:spPr>
        <p:txBody>
          <a:bodyPr wrap="square">
            <a:spAutoFit/>
          </a:bodyPr>
          <a:lstStyle/>
          <a:p>
            <a:pPr>
              <a:lnSpc>
                <a:spcPct val="107000"/>
              </a:lnSpc>
              <a:spcAft>
                <a:spcPts val="800"/>
              </a:spcAft>
            </a:pPr>
            <a:r>
              <a:rPr lang="en-GB" dirty="0">
                <a:solidFill>
                  <a:srgbClr val="0070C0"/>
                </a:solidFill>
                <a:latin typeface="Calibri" panose="020F0502020204030204" pitchFamily="34" charset="0"/>
                <a:ea typeface="Calibri" panose="020F0502020204030204" pitchFamily="34" charset="0"/>
                <a:cs typeface="Times New Roman" panose="02020603050405020304" pitchFamily="18" charset="0"/>
              </a:rPr>
              <a:t>How does the off-payroll working reform impact </a:t>
            </a:r>
            <a:r>
              <a:rPr lang="en-GB"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employment agencies </a:t>
            </a:r>
            <a:r>
              <a:rPr lang="en-GB" dirty="0">
                <a:solidFill>
                  <a:srgbClr val="0070C0"/>
                </a:solidFill>
                <a:latin typeface="Calibri" panose="020F0502020204030204" pitchFamily="34" charset="0"/>
                <a:ea typeface="Calibri" panose="020F0502020204030204" pitchFamily="34" charset="0"/>
                <a:cs typeface="Times New Roman" panose="02020603050405020304" pitchFamily="18" charset="0"/>
              </a:rPr>
              <a:t>in the construction sector?</a:t>
            </a:r>
          </a:p>
        </p:txBody>
      </p:sp>
      <p:sp>
        <p:nvSpPr>
          <p:cNvPr id="5" name="Rectangle 4">
            <a:extLst>
              <a:ext uri="{FF2B5EF4-FFF2-40B4-BE49-F238E27FC236}">
                <a16:creationId xmlns:a16="http://schemas.microsoft.com/office/drawing/2014/main" id="{F654A5D8-F00E-4D53-B7CE-613895F3908A}"/>
              </a:ext>
            </a:extLst>
          </p:cNvPr>
          <p:cNvSpPr/>
          <p:nvPr/>
        </p:nvSpPr>
        <p:spPr>
          <a:xfrm>
            <a:off x="508000" y="4708445"/>
            <a:ext cx="10718800" cy="1663597"/>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If you supply individuals who work through their own limited company or other intermediary, then you will have some responsibilities under the changes to the off payroll working rules.</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If the client the individuals are working for determines that the off-payroll working rules apply, they will be responsible for providing the individual and the agency they engage with a Status Determination Statement, setting out and explaining their decision. </a:t>
            </a:r>
          </a:p>
        </p:txBody>
      </p:sp>
      <p:pic>
        <p:nvPicPr>
          <p:cNvPr id="6" name="Picture 5">
            <a:extLst>
              <a:ext uri="{FF2B5EF4-FFF2-40B4-BE49-F238E27FC236}">
                <a16:creationId xmlns:a16="http://schemas.microsoft.com/office/drawing/2014/main" id="{EE60CA8B-A27C-4421-9770-7BB04668BF31}"/>
              </a:ext>
            </a:extLst>
          </p:cNvPr>
          <p:cNvPicPr>
            <a:picLocks noChangeAspect="1"/>
          </p:cNvPicPr>
          <p:nvPr/>
        </p:nvPicPr>
        <p:blipFill>
          <a:blip r:embed="rId2"/>
          <a:stretch>
            <a:fillRect/>
          </a:stretch>
        </p:blipFill>
        <p:spPr>
          <a:xfrm>
            <a:off x="10311535" y="154981"/>
            <a:ext cx="1633425" cy="1633425"/>
          </a:xfrm>
          <a:prstGeom prst="rect">
            <a:avLst/>
          </a:prstGeom>
        </p:spPr>
      </p:pic>
      <p:sp>
        <p:nvSpPr>
          <p:cNvPr id="2" name="Rectangle 1">
            <a:extLst>
              <a:ext uri="{FF2B5EF4-FFF2-40B4-BE49-F238E27FC236}">
                <a16:creationId xmlns:a16="http://schemas.microsoft.com/office/drawing/2014/main" id="{858CCF9A-4DBF-490A-AAAF-02338137D008}"/>
              </a:ext>
            </a:extLst>
          </p:cNvPr>
          <p:cNvSpPr/>
          <p:nvPr/>
        </p:nvSpPr>
        <p:spPr>
          <a:xfrm>
            <a:off x="508000" y="1012794"/>
            <a:ext cx="10546080" cy="3016210"/>
          </a:xfrm>
          <a:prstGeom prst="rect">
            <a:avLst/>
          </a:prstGeom>
        </p:spPr>
        <p:txBody>
          <a:bodyPr wrap="square">
            <a:spAutoFit/>
          </a:bodyPr>
          <a:lstStyle/>
          <a:p>
            <a:r>
              <a:rPr lang="en-GB" sz="1600" dirty="0">
                <a:latin typeface="Arial" panose="020B0604020202020204" pitchFamily="34" charset="0"/>
                <a:cs typeface="Arial" panose="020B0604020202020204" pitchFamily="34" charset="0"/>
              </a:rPr>
              <a:t>You will need to consider whether the off-payroll working rules apply. It means you should:</a:t>
            </a:r>
          </a:p>
          <a:p>
            <a:pPr marL="285750" indent="-285750">
              <a:buFont typeface="Arial" panose="020B0604020202020204" pitchFamily="34" charset="0"/>
              <a:buChar char="•"/>
            </a:pPr>
            <a:endParaRPr lang="en-GB"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Decide if the contract is inside or outside the off-payroll working rules </a:t>
            </a:r>
            <a:r>
              <a:rPr lang="en-GB" sz="1600" dirty="0">
                <a:latin typeface="Arial" panose="020B0604020202020204" pitchFamily="34" charset="0"/>
                <a:cs typeface="Arial" panose="020B0604020202020204" pitchFamily="34" charset="0"/>
              </a:rPr>
              <a:t>- meaning you need to decide if they would be employed or self-employed for tax purposes for that contract if you engaged them directly. HMRC have a free digital tool called Check Employment Status for Tax (CEST) which you may wish to use to help you.</a:t>
            </a:r>
          </a:p>
          <a:p>
            <a:pPr marL="285750" indent="-285750">
              <a:buFont typeface="Arial" panose="020B0604020202020204" pitchFamily="34" charset="0"/>
              <a:buChar char="•"/>
            </a:pPr>
            <a:endParaRPr lang="en-GB"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Provide a Status Determination Statement </a:t>
            </a:r>
            <a:r>
              <a:rPr lang="en-GB" sz="1600" dirty="0">
                <a:latin typeface="Arial" panose="020B0604020202020204" pitchFamily="34" charset="0"/>
                <a:cs typeface="Arial" panose="020B0604020202020204" pitchFamily="34" charset="0"/>
              </a:rPr>
              <a:t>to the individual setting out and explaining your decision, and to any agency you engage with. If the determination is ‘employed for tax purposes,’ you should stop deducting Construction Industry Scheme (CIS) payments and you, or the agency who pays the individuals limited company’s fees, will need to deduct Income Tax and National Insurance Contributions (NICs) before paying the individual’s limited company for their services as you would if you were paying an employee. </a:t>
            </a:r>
          </a:p>
          <a:p>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08938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0E677BD-4D8F-4FBD-8C18-BF4CABA16F8F}"/>
              </a:ext>
            </a:extLst>
          </p:cNvPr>
          <p:cNvPicPr>
            <a:picLocks noChangeAspect="1"/>
          </p:cNvPicPr>
          <p:nvPr/>
        </p:nvPicPr>
        <p:blipFill>
          <a:blip r:embed="rId2"/>
          <a:stretch>
            <a:fillRect/>
          </a:stretch>
        </p:blipFill>
        <p:spPr>
          <a:xfrm>
            <a:off x="10311535" y="154981"/>
            <a:ext cx="1633425" cy="1633425"/>
          </a:xfrm>
          <a:prstGeom prst="rect">
            <a:avLst/>
          </a:prstGeom>
        </p:spPr>
      </p:pic>
      <p:sp>
        <p:nvSpPr>
          <p:cNvPr id="2" name="Rectangle 1">
            <a:extLst>
              <a:ext uri="{FF2B5EF4-FFF2-40B4-BE49-F238E27FC236}">
                <a16:creationId xmlns:a16="http://schemas.microsoft.com/office/drawing/2014/main" id="{44092700-9A5E-4399-8633-CBDCE29B3ACC}"/>
              </a:ext>
            </a:extLst>
          </p:cNvPr>
          <p:cNvSpPr/>
          <p:nvPr/>
        </p:nvSpPr>
        <p:spPr>
          <a:xfrm>
            <a:off x="450087" y="1306973"/>
            <a:ext cx="10678160" cy="3953070"/>
          </a:xfrm>
          <a:prstGeom prst="rect">
            <a:avLst/>
          </a:prstGeom>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You will need to pass this onto any agency you engage with in the chain. There are two possible actions you</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need to take:</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1. If you pay the fees to the individual’s limited company, you will also likely be responsible for deducting Income Tax and National Insurance Contributions (NICs), and accounting for these deductions to HMRC, before paying the individual’s limited company for their services if the off-payroll working rules apply.</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2. If you pay another agency, you should pass on the </a:t>
            </a:r>
            <a:r>
              <a:rPr lang="en-GB" b="1" dirty="0">
                <a:latin typeface="Calibri" panose="020F0502020204030204" pitchFamily="34" charset="0"/>
                <a:ea typeface="Calibri" panose="020F0502020204030204" pitchFamily="34" charset="0"/>
                <a:cs typeface="Times New Roman" panose="02020603050405020304" pitchFamily="18" charset="0"/>
              </a:rPr>
              <a:t>Status Determination Statement </a:t>
            </a:r>
            <a:r>
              <a:rPr lang="en-GB" dirty="0">
                <a:latin typeface="Calibri" panose="020F0502020204030204" pitchFamily="34" charset="0"/>
                <a:ea typeface="Calibri" panose="020F0502020204030204" pitchFamily="34" charset="0"/>
                <a:cs typeface="Times New Roman" panose="02020603050405020304" pitchFamily="18" charset="0"/>
              </a:rPr>
              <a:t>to that agency.</a:t>
            </a:r>
          </a:p>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Disputes over status </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Clients will need to introduce a disagreement process to allow individuals and any agencies who are responsible for making the tax and NICs deductions to raise a disagreement with a Status Determination Statement. </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If a contract is found to be inside the off-payroll working rules then CIS should be stopped and Income Tax and NICs deducted while any disputes are being considered. </a:t>
            </a:r>
            <a:endParaRPr lang="en-GB" dirty="0"/>
          </a:p>
        </p:txBody>
      </p:sp>
      <p:sp>
        <p:nvSpPr>
          <p:cNvPr id="3" name="Rectangle 2">
            <a:extLst>
              <a:ext uri="{FF2B5EF4-FFF2-40B4-BE49-F238E27FC236}">
                <a16:creationId xmlns:a16="http://schemas.microsoft.com/office/drawing/2014/main" id="{C09163C4-B4EA-45B3-859F-F14A69A84B5F}"/>
              </a:ext>
            </a:extLst>
          </p:cNvPr>
          <p:cNvSpPr/>
          <p:nvPr/>
        </p:nvSpPr>
        <p:spPr>
          <a:xfrm>
            <a:off x="450087" y="197186"/>
            <a:ext cx="10840720" cy="774507"/>
          </a:xfrm>
          <a:prstGeom prst="rect">
            <a:avLst/>
          </a:prstGeom>
        </p:spPr>
        <p:txBody>
          <a:bodyPr wrap="square">
            <a:spAutoFit/>
          </a:bodyPr>
          <a:lstStyle/>
          <a:p>
            <a:pPr>
              <a:lnSpc>
                <a:spcPct val="107000"/>
              </a:lnSpc>
              <a:spcAft>
                <a:spcPts val="800"/>
              </a:spcAft>
            </a:pPr>
            <a:r>
              <a:rPr lang="en-GB" dirty="0">
                <a:solidFill>
                  <a:srgbClr val="0070C0"/>
                </a:solidFill>
                <a:latin typeface="Calibri" panose="020F0502020204030204" pitchFamily="34" charset="0"/>
                <a:ea typeface="Calibri" panose="020F0502020204030204" pitchFamily="34" charset="0"/>
                <a:cs typeface="Times New Roman" panose="02020603050405020304" pitchFamily="18" charset="0"/>
              </a:rPr>
              <a:t>How does the off-payroll working reform impact </a:t>
            </a:r>
            <a:r>
              <a:rPr lang="en-GB"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employment agencies </a:t>
            </a:r>
            <a:r>
              <a:rPr lang="en-GB" dirty="0">
                <a:solidFill>
                  <a:srgbClr val="0070C0"/>
                </a:solidFill>
                <a:latin typeface="Calibri" panose="020F0502020204030204" pitchFamily="34" charset="0"/>
                <a:ea typeface="Calibri" panose="020F0502020204030204" pitchFamily="34" charset="0"/>
                <a:cs typeface="Times New Roman" panose="02020603050405020304" pitchFamily="18" charset="0"/>
              </a:rPr>
              <a:t>in the construction sector? </a:t>
            </a:r>
          </a:p>
          <a:p>
            <a:pPr>
              <a:lnSpc>
                <a:spcPct val="107000"/>
              </a:lnSpc>
              <a:spcAft>
                <a:spcPts val="800"/>
              </a:spcAft>
            </a:pPr>
            <a:r>
              <a:rPr lang="en-GB" dirty="0">
                <a:solidFill>
                  <a:srgbClr val="0070C0"/>
                </a:solidFill>
                <a:latin typeface="Calibri" panose="020F0502020204030204" pitchFamily="34" charset="0"/>
                <a:ea typeface="Calibri" panose="020F0502020204030204" pitchFamily="34" charset="0"/>
                <a:cs typeface="Times New Roman" panose="02020603050405020304" pitchFamily="18" charset="0"/>
              </a:rPr>
              <a:t>Continued…</a:t>
            </a:r>
          </a:p>
        </p:txBody>
      </p:sp>
    </p:spTree>
    <p:extLst>
      <p:ext uri="{BB962C8B-B14F-4D97-AF65-F5344CB8AC3E}">
        <p14:creationId xmlns:p14="http://schemas.microsoft.com/office/powerpoint/2010/main" val="4762707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BC38-4309-4ED0-B591-687C1A9A2280}"/>
              </a:ext>
            </a:extLst>
          </p:cNvPr>
          <p:cNvSpPr>
            <a:spLocks noGrp="1"/>
          </p:cNvSpPr>
          <p:nvPr>
            <p:ph type="title"/>
          </p:nvPr>
        </p:nvSpPr>
        <p:spPr>
          <a:xfrm>
            <a:off x="371473" y="114000"/>
            <a:ext cx="10793831" cy="1371600"/>
          </a:xfrm>
        </p:spPr>
        <p:txBody>
          <a:bodyPr>
            <a:normAutofit fontScale="90000"/>
          </a:bodyPr>
          <a:lstStyle/>
          <a:p>
            <a:r>
              <a:rPr lang="en-US" sz="3600" dirty="0">
                <a:solidFill>
                  <a:srgbClr val="0070C0"/>
                </a:solidFill>
                <a:latin typeface="Arial" panose="020B0604020202020204" pitchFamily="34" charset="0"/>
                <a:cs typeface="Arial" panose="020B0604020202020204" pitchFamily="34" charset="0"/>
              </a:rPr>
              <a:t>How to prepare for IR35 </a:t>
            </a:r>
            <a:r>
              <a:rPr lang="en-US" sz="2700" dirty="0">
                <a:solidFill>
                  <a:srgbClr val="0070C0"/>
                </a:solidFill>
                <a:latin typeface="Arial" panose="020B0604020202020204" pitchFamily="34" charset="0"/>
                <a:cs typeface="Arial" panose="020B0604020202020204" pitchFamily="34" charset="0"/>
              </a:rPr>
              <a:t>(medium and large sized companies)</a:t>
            </a:r>
            <a:br>
              <a:rPr lang="en-US" b="1" dirty="0">
                <a:solidFill>
                  <a:srgbClr val="FFC000"/>
                </a:solidFill>
                <a:latin typeface="Arial" panose="020B0604020202020204" pitchFamily="34" charset="0"/>
                <a:ea typeface="Aktiv Grotesk"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F715AE9-31EA-438B-9FAD-EF07DBD0DDE9}"/>
              </a:ext>
            </a:extLst>
          </p:cNvPr>
          <p:cNvSpPr>
            <a:spLocks noGrp="1"/>
          </p:cNvSpPr>
          <p:nvPr>
            <p:ph idx="1"/>
          </p:nvPr>
        </p:nvSpPr>
        <p:spPr>
          <a:xfrm>
            <a:off x="371474" y="877705"/>
            <a:ext cx="11515725" cy="5873734"/>
          </a:xfrm>
        </p:spPr>
        <p:txBody>
          <a:bodyPr>
            <a:normAutofit fontScale="25000" lnSpcReduction="20000"/>
          </a:bodyPr>
          <a:lstStyle/>
          <a:p>
            <a:pPr marL="0" indent="0">
              <a:lnSpc>
                <a:spcPct val="120000"/>
              </a:lnSpc>
              <a:buNone/>
            </a:pPr>
            <a:r>
              <a:rPr lang="en-GB" sz="5600" dirty="0">
                <a:latin typeface="Arial" panose="020B0604020202020204" pitchFamily="34" charset="0"/>
                <a:ea typeface="Tahoma" panose="020B0604030504040204" pitchFamily="34" charset="0"/>
                <a:cs typeface="Arial" panose="020B0604020202020204" pitchFamily="34" charset="0"/>
              </a:rPr>
              <a:t>To show that there is no employment relationship, the contractor has to prove certain relationship criteria to determine whether they are 'inside' or 'outside' IR35. As a rule of thumb, IR35 won’t apply if the contract is for the services you provide instead of employment. It’s a good idea to keep the following three things in mind when deciding if your business falls inside or outside of IR35:</a:t>
            </a:r>
          </a:p>
          <a:p>
            <a:pPr marL="0" indent="0">
              <a:lnSpc>
                <a:spcPct val="120000"/>
              </a:lnSpc>
              <a:buNone/>
            </a:pPr>
            <a:r>
              <a:rPr lang="en-GB" sz="5600" b="1" dirty="0">
                <a:latin typeface="Arial" panose="020B0604020202020204" pitchFamily="34" charset="0"/>
                <a:ea typeface="Tahoma" panose="020B0604030504040204" pitchFamily="34" charset="0"/>
                <a:cs typeface="Arial" panose="020B0604020202020204" pitchFamily="34" charset="0"/>
              </a:rPr>
              <a:t>Mutuality of obligation</a:t>
            </a:r>
            <a:endParaRPr lang="en-GB" sz="5600" dirty="0">
              <a:latin typeface="Arial" panose="020B0604020202020204" pitchFamily="34" charset="0"/>
              <a:ea typeface="Tahoma" panose="020B0604030504040204" pitchFamily="34" charset="0"/>
              <a:cs typeface="Arial" panose="020B0604020202020204" pitchFamily="34" charset="0"/>
            </a:endParaRPr>
          </a:p>
          <a:p>
            <a:pPr marL="0" indent="0">
              <a:lnSpc>
                <a:spcPct val="120000"/>
              </a:lnSpc>
              <a:buNone/>
            </a:pPr>
            <a:r>
              <a:rPr lang="en-GB" sz="5600" dirty="0">
                <a:latin typeface="Arial" panose="020B0604020202020204" pitchFamily="34" charset="0"/>
                <a:ea typeface="Tahoma" panose="020B0604030504040204" pitchFamily="34" charset="0"/>
                <a:cs typeface="Arial" panose="020B0604020202020204" pitchFamily="34" charset="0"/>
              </a:rPr>
              <a:t>Working as a self-employed contractor means you can work in a project-by-project basis without any obligation to continue working for that client once the contract comes to an end. Equally, private sector employers are under no obligation to continue offering the contractor contracts once the project they are working on is complete. If an employer is obliged to offer the contractor paid work and they are obliged to take it, this is an example of a contract of employment, meaning they fall within IR35. Also, if a contract states that a contractor can’t take on other clients while working for them, this also places them within IR35.  </a:t>
            </a:r>
          </a:p>
          <a:p>
            <a:pPr marL="0" indent="0">
              <a:lnSpc>
                <a:spcPct val="120000"/>
              </a:lnSpc>
              <a:buNone/>
            </a:pPr>
            <a:r>
              <a:rPr lang="en-GB" sz="5600" b="1" dirty="0">
                <a:latin typeface="Arial" panose="020B0604020202020204" pitchFamily="34" charset="0"/>
                <a:ea typeface="Tahoma" panose="020B0604030504040204" pitchFamily="34" charset="0"/>
                <a:cs typeface="Arial" panose="020B0604020202020204" pitchFamily="34" charset="0"/>
              </a:rPr>
              <a:t>Substitution</a:t>
            </a:r>
            <a:endParaRPr lang="en-GB" sz="5600" dirty="0">
              <a:latin typeface="Arial" panose="020B0604020202020204" pitchFamily="34" charset="0"/>
              <a:ea typeface="Tahoma" panose="020B0604030504040204" pitchFamily="34" charset="0"/>
              <a:cs typeface="Arial" panose="020B0604020202020204" pitchFamily="34" charset="0"/>
            </a:endParaRPr>
          </a:p>
          <a:p>
            <a:pPr marL="0" indent="0">
              <a:lnSpc>
                <a:spcPct val="120000"/>
              </a:lnSpc>
              <a:buNone/>
            </a:pPr>
            <a:r>
              <a:rPr lang="en-GB" sz="5600" dirty="0">
                <a:latin typeface="Arial" panose="020B0604020202020204" pitchFamily="34" charset="0"/>
                <a:ea typeface="Tahoma" panose="020B0604030504040204" pitchFamily="34" charset="0"/>
                <a:cs typeface="Arial" panose="020B0604020202020204" pitchFamily="34" charset="0"/>
              </a:rPr>
              <a:t>If a contract states that the client wants a contractor, and only them, to see a job through from start to finish, then this working relationship will fall within IR35 rules. For a contract to fall outside of IR35 it should highlight that the substitute workers they put forward can complete the contract work on your behalf instead.</a:t>
            </a:r>
          </a:p>
          <a:p>
            <a:pPr marL="0" indent="0">
              <a:lnSpc>
                <a:spcPct val="120000"/>
              </a:lnSpc>
              <a:buNone/>
            </a:pPr>
            <a:r>
              <a:rPr lang="en-GB" sz="5600" b="1" dirty="0">
                <a:latin typeface="Arial" panose="020B0604020202020204" pitchFamily="34" charset="0"/>
                <a:ea typeface="Tahoma" panose="020B0604030504040204" pitchFamily="34" charset="0"/>
                <a:cs typeface="Arial" panose="020B0604020202020204" pitchFamily="34" charset="0"/>
              </a:rPr>
              <a:t>Supervision, direction, control</a:t>
            </a:r>
            <a:endParaRPr lang="en-GB" sz="5600" dirty="0">
              <a:latin typeface="Arial" panose="020B0604020202020204" pitchFamily="34" charset="0"/>
              <a:ea typeface="Tahoma" panose="020B0604030504040204" pitchFamily="34" charset="0"/>
              <a:cs typeface="Arial" panose="020B0604020202020204" pitchFamily="34" charset="0"/>
            </a:endParaRPr>
          </a:p>
          <a:p>
            <a:pPr marL="0" indent="0">
              <a:lnSpc>
                <a:spcPct val="120000"/>
              </a:lnSpc>
              <a:buNone/>
            </a:pPr>
            <a:r>
              <a:rPr lang="en-GB" sz="5600" dirty="0">
                <a:latin typeface="Arial" panose="020B0604020202020204" pitchFamily="34" charset="0"/>
                <a:ea typeface="Tahoma" panose="020B0604030504040204" pitchFamily="34" charset="0"/>
                <a:cs typeface="Arial" panose="020B0604020202020204" pitchFamily="34" charset="0"/>
              </a:rPr>
              <a:t>Contractors must have control over how they complete their work for a contract to fall outside of IR35. If a contract sets working patterns and the employer provides excessive input over how work is completed, then it’s likely that this will fall under employment rather than contract work. Keep in mind that if the contractor is also completing tasks for the employer in addition to the contract services they are already providing, the contract is likely to fall within IR35 too.</a:t>
            </a:r>
          </a:p>
          <a:p>
            <a:pPr marL="0" indent="0">
              <a:lnSpc>
                <a:spcPct val="120000"/>
              </a:lnSpc>
              <a:buNone/>
            </a:pPr>
            <a:r>
              <a:rPr lang="en-GB" sz="5600" dirty="0">
                <a:latin typeface="Arial" panose="020B0604020202020204" pitchFamily="34" charset="0"/>
                <a:ea typeface="Tahoma" panose="020B0604030504040204" pitchFamily="34" charset="0"/>
                <a:cs typeface="Arial" panose="020B0604020202020204" pitchFamily="34" charset="0"/>
              </a:rPr>
              <a:t>If the contractor passes the test, they are 'outside' of IR35 rules, and can continue to invoice then pay themselves through their own limited company. If they are deemed 'inside' IR35 and HMRC declares that it’s an employment relationship, then tax and National Insurance will be deducted from their earnings and the liability for any missing tax lies with them. (</a:t>
            </a:r>
            <a:r>
              <a:rPr lang="en-GB" sz="5400" dirty="0">
                <a:latin typeface="Arial" panose="020B0604020202020204" pitchFamily="34" charset="0"/>
                <a:cs typeface="Arial" panose="020B0604020202020204" pitchFamily="34" charset="0"/>
                <a:hlinkClick r:id="rId2"/>
              </a:rPr>
              <a:t>https://www.gov.uk/employment-status/selfemployed-contractor</a:t>
            </a:r>
            <a:r>
              <a:rPr lang="en-GB" sz="5400" dirty="0">
                <a:latin typeface="Arial" panose="020B0604020202020204" pitchFamily="34" charset="0"/>
                <a:cs typeface="Arial" panose="020B0604020202020204" pitchFamily="34" charset="0"/>
              </a:rPr>
              <a:t>)</a:t>
            </a:r>
            <a:endParaRPr lang="en-GB" sz="5600" dirty="0">
              <a:latin typeface="Arial" panose="020B0604020202020204" pitchFamily="34" charset="0"/>
              <a:ea typeface="Tahoma" panose="020B0604030504040204" pitchFamily="34" charset="0"/>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25E1DB19-5BC8-4C1B-8066-242EDE2A7C5A}"/>
              </a:ext>
            </a:extLst>
          </p:cNvPr>
          <p:cNvPicPr>
            <a:picLocks noChangeAspect="1"/>
          </p:cNvPicPr>
          <p:nvPr/>
        </p:nvPicPr>
        <p:blipFill>
          <a:blip r:embed="rId3"/>
          <a:stretch>
            <a:fillRect/>
          </a:stretch>
        </p:blipFill>
        <p:spPr>
          <a:xfrm>
            <a:off x="11245803" y="38069"/>
            <a:ext cx="946197" cy="946197"/>
          </a:xfrm>
          <a:prstGeom prst="rect">
            <a:avLst/>
          </a:prstGeom>
        </p:spPr>
      </p:pic>
    </p:spTree>
    <p:extLst>
      <p:ext uri="{BB962C8B-B14F-4D97-AF65-F5344CB8AC3E}">
        <p14:creationId xmlns:p14="http://schemas.microsoft.com/office/powerpoint/2010/main" val="5387025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23C77E-7740-4D54-895D-B635ED19A654}"/>
              </a:ext>
            </a:extLst>
          </p:cNvPr>
          <p:cNvSpPr/>
          <p:nvPr/>
        </p:nvSpPr>
        <p:spPr>
          <a:xfrm>
            <a:off x="182880" y="154982"/>
            <a:ext cx="3235181" cy="321370"/>
          </a:xfrm>
          <a:prstGeom prst="rect">
            <a:avLst/>
          </a:prstGeom>
        </p:spPr>
        <p:txBody>
          <a:bodyPr wrap="none">
            <a:spAutoFit/>
          </a:bodyPr>
          <a:lstStyle/>
          <a:p>
            <a:pPr>
              <a:lnSpc>
                <a:spcPct val="107000"/>
              </a:lnSpc>
              <a:spcAft>
                <a:spcPts val="800"/>
              </a:spcAft>
            </a:pPr>
            <a:r>
              <a:rPr lang="en-GB" sz="1500" dirty="0">
                <a:solidFill>
                  <a:srgbClr val="0070C0"/>
                </a:solidFill>
                <a:latin typeface="Arial" panose="020B0604020202020204" pitchFamily="34" charset="0"/>
                <a:ea typeface="Calibri" panose="020F0502020204030204" pitchFamily="34" charset="0"/>
                <a:cs typeface="Arial" panose="020B0604020202020204" pitchFamily="34" charset="0"/>
              </a:rPr>
              <a:t>Examples of IR35 Contract Clauses</a:t>
            </a:r>
          </a:p>
        </p:txBody>
      </p:sp>
      <p:sp>
        <p:nvSpPr>
          <p:cNvPr id="4" name="Rectangle 3">
            <a:extLst>
              <a:ext uri="{FF2B5EF4-FFF2-40B4-BE49-F238E27FC236}">
                <a16:creationId xmlns:a16="http://schemas.microsoft.com/office/drawing/2014/main" id="{26A8660E-942B-4C34-8B21-32EAEE4EDB06}"/>
              </a:ext>
            </a:extLst>
          </p:cNvPr>
          <p:cNvSpPr/>
          <p:nvPr/>
        </p:nvSpPr>
        <p:spPr>
          <a:xfrm>
            <a:off x="155600" y="2706982"/>
            <a:ext cx="11643360" cy="3792961"/>
          </a:xfrm>
          <a:prstGeom prst="rect">
            <a:avLst/>
          </a:prstGeom>
        </p:spPr>
        <p:txBody>
          <a:bodyPr wrap="square">
            <a:spAutoFit/>
          </a:bodyPr>
          <a:lstStyle/>
          <a:p>
            <a:pPr>
              <a:lnSpc>
                <a:spcPct val="107000"/>
              </a:lnSpc>
              <a:spcAft>
                <a:spcPts val="800"/>
              </a:spcAft>
            </a:pPr>
            <a:r>
              <a:rPr lang="en-GB" sz="1400" b="1" dirty="0">
                <a:latin typeface="Arial" panose="020B0604020202020204" pitchFamily="34" charset="0"/>
                <a:ea typeface="Calibri" panose="020F0502020204030204" pitchFamily="34" charset="0"/>
                <a:cs typeface="Arial" panose="020B0604020202020204" pitchFamily="34" charset="0"/>
              </a:rPr>
              <a:t>Clauses</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The contractor will make his services available from the commencement date until the finish date</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The company (the agency) may end this contract at any time once they notify the contractor in writing.</a:t>
            </a:r>
          </a:p>
          <a:p>
            <a:pPr>
              <a:lnSpc>
                <a:spcPct val="107000"/>
              </a:lnSpc>
              <a:spcAft>
                <a:spcPts val="800"/>
              </a:spcAft>
            </a:pPr>
            <a:r>
              <a:rPr lang="en-GB" sz="1400" b="1" dirty="0">
                <a:latin typeface="Arial" panose="020B0604020202020204" pitchFamily="34" charset="0"/>
                <a:ea typeface="Calibri" panose="020F0502020204030204" pitchFamily="34" charset="0"/>
                <a:cs typeface="Arial" panose="020B0604020202020204" pitchFamily="34" charset="0"/>
              </a:rPr>
              <a:t>Financial Risk</a:t>
            </a:r>
          </a:p>
          <a:p>
            <a:r>
              <a:rPr lang="en-GB" sz="1400" dirty="0">
                <a:latin typeface="Arial" panose="020B0604020202020204" pitchFamily="34" charset="0"/>
                <a:cs typeface="Arial" panose="020B0604020202020204" pitchFamily="34" charset="0"/>
              </a:rPr>
              <a:t>Financial risk is one test that HMRC will look at when determining a contractor’s </a:t>
            </a:r>
            <a:r>
              <a:rPr lang="en-GB" sz="1400" u="sng" dirty="0">
                <a:latin typeface="Arial" panose="020B0604020202020204" pitchFamily="34" charset="0"/>
                <a:cs typeface="Arial" panose="020B0604020202020204" pitchFamily="34" charset="0"/>
              </a:rPr>
              <a:t>IR35</a:t>
            </a:r>
            <a:r>
              <a:rPr lang="en-GB" sz="1400" dirty="0">
                <a:latin typeface="Arial" panose="020B0604020202020204" pitchFamily="34" charset="0"/>
                <a:cs typeface="Arial" panose="020B0604020202020204" pitchFamily="34" charset="0"/>
              </a:rPr>
              <a:t> status.  If an individual, via his personal service company, has very little financial risk (i.e. they are reliant on the income from the employer as their main source of income, then this is </a:t>
            </a:r>
            <a:r>
              <a:rPr lang="en-GB" sz="1400" b="1" dirty="0">
                <a:latin typeface="Arial" panose="020B0604020202020204" pitchFamily="34" charset="0"/>
                <a:cs typeface="Arial" panose="020B0604020202020204" pitchFamily="34" charset="0"/>
              </a:rPr>
              <a:t>not good</a:t>
            </a:r>
            <a:r>
              <a:rPr lang="en-GB" sz="1400" dirty="0">
                <a:latin typeface="Arial" panose="020B0604020202020204" pitchFamily="34" charset="0"/>
                <a:cs typeface="Arial" panose="020B0604020202020204" pitchFamily="34" charset="0"/>
              </a:rPr>
              <a:t>. It leans towards an employment!  As there is very little financial risk, then he is like a deemed employee!  Therefore would fall inside IR35.</a:t>
            </a:r>
            <a:endParaRPr lang="en-GB" sz="1400" dirty="0">
              <a:latin typeface="Arial" panose="020B0604020202020204" pitchFamily="34" charset="0"/>
              <a:ea typeface="Calibri" panose="020F050202020403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Using Contractors Financial Risk to Stay Outside IR35</a:t>
            </a:r>
          </a:p>
          <a:p>
            <a:endParaRPr lang="en-GB" sz="1400" b="1"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There are 5 main ways contractors and freelancers can differentiate between themselves and permanent employees to show they are outside IR35 as regards Contractors Financial Risk. They are:-</a:t>
            </a:r>
          </a:p>
          <a:p>
            <a:r>
              <a:rPr lang="en-GB" sz="1400" b="1" dirty="0">
                <a:latin typeface="Arial" panose="020B0604020202020204" pitchFamily="34" charset="0"/>
                <a:cs typeface="Arial" panose="020B0604020202020204" pitchFamily="34" charset="0"/>
              </a:rPr>
              <a:t>1. </a:t>
            </a:r>
            <a:r>
              <a:rPr lang="en-GB" sz="1400" dirty="0">
                <a:latin typeface="Arial" panose="020B0604020202020204" pitchFamily="34" charset="0"/>
                <a:cs typeface="Arial" panose="020B0604020202020204" pitchFamily="34" charset="0"/>
              </a:rPr>
              <a:t>Take short contracts </a:t>
            </a:r>
            <a:r>
              <a:rPr lang="en-GB" sz="1400" b="1" dirty="0">
                <a:latin typeface="Arial" panose="020B0604020202020204" pitchFamily="34" charset="0"/>
                <a:cs typeface="Arial" panose="020B0604020202020204" pitchFamily="34" charset="0"/>
              </a:rPr>
              <a:t>2. </a:t>
            </a:r>
            <a:r>
              <a:rPr lang="en-GB" sz="1400" dirty="0">
                <a:latin typeface="Arial" panose="020B0604020202020204" pitchFamily="34" charset="0"/>
                <a:cs typeface="Arial" panose="020B0604020202020204" pitchFamily="34" charset="0"/>
              </a:rPr>
              <a:t>Take some fixed price work </a:t>
            </a:r>
            <a:r>
              <a:rPr lang="en-GB" sz="1400" b="1" dirty="0">
                <a:latin typeface="Arial" panose="020B0604020202020204" pitchFamily="34" charset="0"/>
                <a:cs typeface="Arial" panose="020B0604020202020204" pitchFamily="34" charset="0"/>
              </a:rPr>
              <a:t>3.</a:t>
            </a:r>
            <a:r>
              <a:rPr lang="en-GB" sz="1400" dirty="0">
                <a:latin typeface="Arial" panose="020B0604020202020204" pitchFamily="34" charset="0"/>
                <a:cs typeface="Arial" panose="020B0604020202020204" pitchFamily="34" charset="0"/>
              </a:rPr>
              <a:t>Take out Indemnity Insurance </a:t>
            </a:r>
            <a:r>
              <a:rPr lang="en-GB" sz="1400" b="1" dirty="0">
                <a:latin typeface="Arial" panose="020B0604020202020204" pitchFamily="34" charset="0"/>
                <a:cs typeface="Arial" panose="020B0604020202020204" pitchFamily="34" charset="0"/>
              </a:rPr>
              <a:t>4. </a:t>
            </a:r>
            <a:r>
              <a:rPr lang="en-GB" sz="1400" dirty="0">
                <a:latin typeface="Arial" panose="020B0604020202020204" pitchFamily="34" charset="0"/>
                <a:cs typeface="Arial" panose="020B0604020202020204" pitchFamily="34" charset="0"/>
              </a:rPr>
              <a:t>Use your own PC and equipment </a:t>
            </a:r>
            <a:r>
              <a:rPr lang="en-GB" sz="1400" b="1" dirty="0">
                <a:latin typeface="Arial" panose="020B0604020202020204" pitchFamily="34" charset="0"/>
                <a:cs typeface="Arial" panose="020B0604020202020204" pitchFamily="34" charset="0"/>
              </a:rPr>
              <a:t>5. </a:t>
            </a:r>
            <a:r>
              <a:rPr lang="en-GB" sz="1400" dirty="0">
                <a:latin typeface="Arial" panose="020B0604020202020204" pitchFamily="34" charset="0"/>
                <a:cs typeface="Arial" panose="020B0604020202020204" pitchFamily="34" charset="0"/>
              </a:rPr>
              <a:t>Fix any problems free of charge</a:t>
            </a:r>
          </a:p>
          <a:p>
            <a:pPr>
              <a:lnSpc>
                <a:spcPct val="107000"/>
              </a:lnSpc>
              <a:spcAft>
                <a:spcPts val="800"/>
              </a:spcAft>
            </a:pPr>
            <a:endParaRPr lang="en-GB" sz="1600" b="1" dirty="0">
              <a:latin typeface="Arial" panose="020B0604020202020204" pitchFamily="34" charset="0"/>
              <a:ea typeface="Calibri" panose="020F050202020403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34A2F840-CF6D-4B37-8AB8-B539EED92271}"/>
              </a:ext>
            </a:extLst>
          </p:cNvPr>
          <p:cNvPicPr>
            <a:picLocks noChangeAspect="1"/>
          </p:cNvPicPr>
          <p:nvPr/>
        </p:nvPicPr>
        <p:blipFill>
          <a:blip r:embed="rId2"/>
          <a:stretch>
            <a:fillRect/>
          </a:stretch>
        </p:blipFill>
        <p:spPr>
          <a:xfrm>
            <a:off x="10648340" y="154982"/>
            <a:ext cx="1296620" cy="1296620"/>
          </a:xfrm>
          <a:prstGeom prst="rect">
            <a:avLst/>
          </a:prstGeom>
        </p:spPr>
      </p:pic>
      <p:sp>
        <p:nvSpPr>
          <p:cNvPr id="3" name="Rectangle 2">
            <a:extLst>
              <a:ext uri="{FF2B5EF4-FFF2-40B4-BE49-F238E27FC236}">
                <a16:creationId xmlns:a16="http://schemas.microsoft.com/office/drawing/2014/main" id="{C8AA5BBB-DE7F-48BE-AA51-A728AF5C4C4B}"/>
              </a:ext>
            </a:extLst>
          </p:cNvPr>
          <p:cNvSpPr/>
          <p:nvPr/>
        </p:nvSpPr>
        <p:spPr>
          <a:xfrm>
            <a:off x="125120" y="639822"/>
            <a:ext cx="11704320" cy="1996957"/>
          </a:xfrm>
          <a:prstGeom prst="rect">
            <a:avLst/>
          </a:prstGeom>
        </p:spPr>
        <p:txBody>
          <a:bodyPr wrap="square">
            <a:spAutoFit/>
          </a:bodyPr>
          <a:lstStyle/>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Some clauses that could possibly appear in a contract</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It must be appreciated that every contract is different and relates to varying circumstances and events. The following clauses could appear in a particular </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contract. No two contracts or engagements are the same. Each contract which will be drawn up will be different to reflect the specific circumstances of the engagement.</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These clauses are purely for illustrative purposes only. They should only act as a guide to the sort of  clauses you would expect to sometimes see in a contract where the contractor is going to work for a client via an agency.</a:t>
            </a:r>
          </a:p>
        </p:txBody>
      </p:sp>
    </p:spTree>
    <p:extLst>
      <p:ext uri="{BB962C8B-B14F-4D97-AF65-F5344CB8AC3E}">
        <p14:creationId xmlns:p14="http://schemas.microsoft.com/office/powerpoint/2010/main" val="26928653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A73A26-4B76-43B1-87DC-26A13D68AC9A}"/>
              </a:ext>
            </a:extLst>
          </p:cNvPr>
          <p:cNvSpPr/>
          <p:nvPr/>
        </p:nvSpPr>
        <p:spPr>
          <a:xfrm>
            <a:off x="388620" y="2078650"/>
            <a:ext cx="10647680" cy="1542474"/>
          </a:xfrm>
          <a:prstGeom prst="rect">
            <a:avLst/>
          </a:prstGeom>
        </p:spPr>
        <p:txBody>
          <a:bodyPr wrap="square">
            <a:spAutoFit/>
          </a:bodyPr>
          <a:lstStyle/>
          <a:p>
            <a:pPr>
              <a:lnSpc>
                <a:spcPct val="107000"/>
              </a:lnSpc>
              <a:spcAft>
                <a:spcPts val="800"/>
              </a:spcAft>
            </a:pPr>
            <a:r>
              <a:rPr lang="en-GB" sz="1400" b="1" dirty="0">
                <a:latin typeface="Calibri" panose="020F0502020204030204" pitchFamily="34" charset="0"/>
                <a:ea typeface="Calibri" panose="020F0502020204030204" pitchFamily="34" charset="0"/>
                <a:cs typeface="Times New Roman" panose="02020603050405020304" pitchFamily="18" charset="0"/>
              </a:rPr>
              <a:t>Substitution…</a:t>
            </a: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The contractor is allowed to provide a replacement to perform the services in substitution for the personnel, but any such replacement shall only be agreed by the company (the agency) if the substitute has the necessary qualifications, skills, appropriate experience and expertise.</a:t>
            </a: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The contractor shall choose, engage and pay the substitute.</a:t>
            </a: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Agreement t by the company (the agency) will not be unreasonably withheld in relation to the use of the substitute.</a:t>
            </a:r>
          </a:p>
        </p:txBody>
      </p:sp>
      <p:sp>
        <p:nvSpPr>
          <p:cNvPr id="3" name="Rectangle 2">
            <a:extLst>
              <a:ext uri="{FF2B5EF4-FFF2-40B4-BE49-F238E27FC236}">
                <a16:creationId xmlns:a16="http://schemas.microsoft.com/office/drawing/2014/main" id="{C724AB85-DD3D-4807-985E-B628B9DD0642}"/>
              </a:ext>
            </a:extLst>
          </p:cNvPr>
          <p:cNvSpPr/>
          <p:nvPr/>
        </p:nvSpPr>
        <p:spPr>
          <a:xfrm>
            <a:off x="388620" y="3773288"/>
            <a:ext cx="10840720" cy="1772986"/>
          </a:xfrm>
          <a:prstGeom prst="rect">
            <a:avLst/>
          </a:prstGeom>
        </p:spPr>
        <p:txBody>
          <a:bodyPr wrap="square">
            <a:spAutoFit/>
          </a:bodyPr>
          <a:lstStyle/>
          <a:p>
            <a:pPr>
              <a:lnSpc>
                <a:spcPct val="107000"/>
              </a:lnSpc>
              <a:spcAft>
                <a:spcPts val="800"/>
              </a:spcAft>
            </a:pPr>
            <a:r>
              <a:rPr lang="en-GB" sz="1400" b="1" dirty="0">
                <a:latin typeface="Calibri" panose="020F0502020204030204" pitchFamily="34" charset="0"/>
                <a:ea typeface="Calibri" panose="020F0502020204030204" pitchFamily="34" charset="0"/>
                <a:cs typeface="Times New Roman" panose="02020603050405020304" pitchFamily="18" charset="0"/>
              </a:rPr>
              <a:t>Mutuality of Obligations…</a:t>
            </a: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Neither the company (the agency) nor the client are placed under any obligation whatsoever to offer work to the contractor.</a:t>
            </a: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Additionally, if offered, the contractor has no obligation to accept. It can decline the work if it so wishes.  For the avoidance of doubt, neither the company (the agency) nor the contractor wishes to create any mutuality of obligation between themselves.</a:t>
            </a: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The company is not obliged to make any payment to the contractor for fees at any time when no work is available nor performed during this agreement.</a:t>
            </a:r>
          </a:p>
        </p:txBody>
      </p:sp>
      <p:sp>
        <p:nvSpPr>
          <p:cNvPr id="4" name="Rectangle 3">
            <a:extLst>
              <a:ext uri="{FF2B5EF4-FFF2-40B4-BE49-F238E27FC236}">
                <a16:creationId xmlns:a16="http://schemas.microsoft.com/office/drawing/2014/main" id="{8C309AD3-AE3E-4E8B-8928-70E62417C73D}"/>
              </a:ext>
            </a:extLst>
          </p:cNvPr>
          <p:cNvSpPr/>
          <p:nvPr/>
        </p:nvSpPr>
        <p:spPr>
          <a:xfrm>
            <a:off x="388620" y="277891"/>
            <a:ext cx="4785360" cy="312650"/>
          </a:xfrm>
          <a:prstGeom prst="rect">
            <a:avLst/>
          </a:prstGeom>
        </p:spPr>
        <p:txBody>
          <a:bodyPr wrap="square">
            <a:spAutoFit/>
          </a:bodyPr>
          <a:lstStyle/>
          <a:p>
            <a:pPr>
              <a:lnSpc>
                <a:spcPct val="107000"/>
              </a:lnSpc>
              <a:spcAft>
                <a:spcPts val="800"/>
              </a:spcAft>
            </a:pPr>
            <a:r>
              <a:rPr lang="en-GB"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Examples of IR35 Contract Clauses continued…</a:t>
            </a:r>
          </a:p>
        </p:txBody>
      </p:sp>
      <p:pic>
        <p:nvPicPr>
          <p:cNvPr id="5" name="Picture 4">
            <a:extLst>
              <a:ext uri="{FF2B5EF4-FFF2-40B4-BE49-F238E27FC236}">
                <a16:creationId xmlns:a16="http://schemas.microsoft.com/office/drawing/2014/main" id="{E66AB2B3-A687-46C8-9C45-E982DF993CE6}"/>
              </a:ext>
            </a:extLst>
          </p:cNvPr>
          <p:cNvPicPr>
            <a:picLocks noChangeAspect="1"/>
          </p:cNvPicPr>
          <p:nvPr/>
        </p:nvPicPr>
        <p:blipFill>
          <a:blip r:embed="rId2"/>
          <a:stretch>
            <a:fillRect/>
          </a:stretch>
        </p:blipFill>
        <p:spPr>
          <a:xfrm>
            <a:off x="10572140" y="86402"/>
            <a:ext cx="1296620" cy="1296620"/>
          </a:xfrm>
          <a:prstGeom prst="rect">
            <a:avLst/>
          </a:prstGeom>
        </p:spPr>
      </p:pic>
      <p:sp>
        <p:nvSpPr>
          <p:cNvPr id="6" name="Rectangle 5">
            <a:extLst>
              <a:ext uri="{FF2B5EF4-FFF2-40B4-BE49-F238E27FC236}">
                <a16:creationId xmlns:a16="http://schemas.microsoft.com/office/drawing/2014/main" id="{7FBE66A2-A58C-45ED-B020-AA3703FE3558}"/>
              </a:ext>
            </a:extLst>
          </p:cNvPr>
          <p:cNvSpPr/>
          <p:nvPr/>
        </p:nvSpPr>
        <p:spPr>
          <a:xfrm>
            <a:off x="388620" y="782030"/>
            <a:ext cx="11163300" cy="1202830"/>
          </a:xfrm>
          <a:prstGeom prst="rect">
            <a:avLst/>
          </a:prstGeom>
        </p:spPr>
        <p:txBody>
          <a:bodyPr wrap="square">
            <a:spAutoFit/>
          </a:bodyPr>
          <a:lstStyle/>
          <a:p>
            <a:pPr>
              <a:lnSpc>
                <a:spcPct val="107000"/>
              </a:lnSpc>
              <a:spcAft>
                <a:spcPts val="800"/>
              </a:spcAft>
            </a:pPr>
            <a:r>
              <a:rPr lang="en-GB" sz="1400" b="1" dirty="0">
                <a:latin typeface="Arial" panose="020B0604020202020204" pitchFamily="34" charset="0"/>
                <a:ea typeface="Calibri" panose="020F0502020204030204" pitchFamily="34" charset="0"/>
                <a:cs typeface="Arial" panose="020B0604020202020204" pitchFamily="34" charset="0"/>
              </a:rPr>
              <a:t>No Control</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The contractor will have autonomy in respect of the technical manner it uses to perform its services.</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Neither the company (the agency) nor the client (the public sector body) will control, direct or supervise the manner in which the services are provided.</a:t>
            </a:r>
          </a:p>
        </p:txBody>
      </p:sp>
    </p:spTree>
    <p:extLst>
      <p:ext uri="{BB962C8B-B14F-4D97-AF65-F5344CB8AC3E}">
        <p14:creationId xmlns:p14="http://schemas.microsoft.com/office/powerpoint/2010/main" val="15561793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584D1B-3054-4D3D-8F30-1C12BC4EB4E4}"/>
              </a:ext>
            </a:extLst>
          </p:cNvPr>
          <p:cNvSpPr/>
          <p:nvPr/>
        </p:nvSpPr>
        <p:spPr>
          <a:xfrm>
            <a:off x="406400" y="1031875"/>
            <a:ext cx="11562080" cy="5550558"/>
          </a:xfrm>
          <a:prstGeom prst="rect">
            <a:avLst/>
          </a:prstGeom>
        </p:spPr>
        <p:txBody>
          <a:bodyPr wrap="square">
            <a:spAutoFit/>
          </a:bodyPr>
          <a:lstStyle/>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Premises</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If and when the contractor uses the client or the company’s premises, the contractor will be liable for any damage or loss it causes to the premises, except for wear and tear.</a:t>
            </a:r>
          </a:p>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Insurance</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The contractor will have, for the duration of this contract, third party public and products liability insurance for a minimum of £…………….</a:t>
            </a:r>
          </a:p>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Training…</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The company (the agency) will not be responsible for providing any relevant training to the contractor, except for a “client-specific briefing” at the company’s own discretion.</a:t>
            </a:r>
          </a:p>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Equipment</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The contractor will be responsible for providing its own equipment in order to perform the services required.</a:t>
            </a:r>
          </a:p>
          <a:p>
            <a:pP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Sundry areas…</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It is the responsibility of the contractor to make its own payment and arrangements relating to holidays, sickness, benefits, insurance and pension commitments for its directors and staff. Neither the company nor the client will have any obligation whatsoever in these above areas to the contractor</a:t>
            </a:r>
          </a:p>
        </p:txBody>
      </p:sp>
      <p:sp>
        <p:nvSpPr>
          <p:cNvPr id="3" name="Rectangle 2">
            <a:extLst>
              <a:ext uri="{FF2B5EF4-FFF2-40B4-BE49-F238E27FC236}">
                <a16:creationId xmlns:a16="http://schemas.microsoft.com/office/drawing/2014/main" id="{FC305BB6-7A3D-44F3-B224-6C7C7D26553C}"/>
              </a:ext>
            </a:extLst>
          </p:cNvPr>
          <p:cNvSpPr/>
          <p:nvPr/>
        </p:nvSpPr>
        <p:spPr>
          <a:xfrm>
            <a:off x="406400" y="415290"/>
            <a:ext cx="4785360" cy="375552"/>
          </a:xfrm>
          <a:prstGeom prst="rect">
            <a:avLst/>
          </a:prstGeom>
        </p:spPr>
        <p:txBody>
          <a:bodyPr wrap="square">
            <a:spAutoFit/>
          </a:bodyPr>
          <a:lstStyle/>
          <a:p>
            <a:pPr>
              <a:lnSpc>
                <a:spcPct val="107000"/>
              </a:lnSpc>
              <a:spcAft>
                <a:spcPts val="800"/>
              </a:spcAft>
            </a:pPr>
            <a:r>
              <a:rPr lang="en-GB" dirty="0">
                <a:solidFill>
                  <a:srgbClr val="0070C0"/>
                </a:solidFill>
                <a:latin typeface="Calibri" panose="020F0502020204030204" pitchFamily="34" charset="0"/>
                <a:ea typeface="Calibri" panose="020F0502020204030204" pitchFamily="34" charset="0"/>
                <a:cs typeface="Times New Roman" panose="02020603050405020304" pitchFamily="18" charset="0"/>
              </a:rPr>
              <a:t>Examples of IR35 Contract Clauses continued…</a:t>
            </a:r>
          </a:p>
        </p:txBody>
      </p:sp>
      <p:pic>
        <p:nvPicPr>
          <p:cNvPr id="4" name="Picture 3">
            <a:extLst>
              <a:ext uri="{FF2B5EF4-FFF2-40B4-BE49-F238E27FC236}">
                <a16:creationId xmlns:a16="http://schemas.microsoft.com/office/drawing/2014/main" id="{4976E3AA-DACE-486B-9AFB-4F848C95473D}"/>
              </a:ext>
            </a:extLst>
          </p:cNvPr>
          <p:cNvPicPr>
            <a:picLocks noChangeAspect="1"/>
          </p:cNvPicPr>
          <p:nvPr/>
        </p:nvPicPr>
        <p:blipFill>
          <a:blip r:embed="rId2"/>
          <a:stretch>
            <a:fillRect/>
          </a:stretch>
        </p:blipFill>
        <p:spPr>
          <a:xfrm>
            <a:off x="10648340" y="154982"/>
            <a:ext cx="1296620" cy="1296620"/>
          </a:xfrm>
          <a:prstGeom prst="rect">
            <a:avLst/>
          </a:prstGeom>
        </p:spPr>
      </p:pic>
    </p:spTree>
    <p:extLst>
      <p:ext uri="{BB962C8B-B14F-4D97-AF65-F5344CB8AC3E}">
        <p14:creationId xmlns:p14="http://schemas.microsoft.com/office/powerpoint/2010/main" val="40257774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DE644A5-94CD-4FE1-B0F5-56F1851B464C}"/>
              </a:ext>
            </a:extLst>
          </p:cNvPr>
          <p:cNvPicPr>
            <a:picLocks noChangeAspect="1"/>
          </p:cNvPicPr>
          <p:nvPr/>
        </p:nvPicPr>
        <p:blipFill>
          <a:blip r:embed="rId2"/>
          <a:stretch>
            <a:fillRect/>
          </a:stretch>
        </p:blipFill>
        <p:spPr>
          <a:xfrm>
            <a:off x="10311535" y="154981"/>
            <a:ext cx="1633425" cy="1633425"/>
          </a:xfrm>
          <a:prstGeom prst="rect">
            <a:avLst/>
          </a:prstGeom>
        </p:spPr>
      </p:pic>
      <p:sp>
        <p:nvSpPr>
          <p:cNvPr id="2" name="Rectangle 1">
            <a:extLst>
              <a:ext uri="{FF2B5EF4-FFF2-40B4-BE49-F238E27FC236}">
                <a16:creationId xmlns:a16="http://schemas.microsoft.com/office/drawing/2014/main" id="{F29CB725-D559-445C-A5A7-2E51B2285210}"/>
              </a:ext>
            </a:extLst>
          </p:cNvPr>
          <p:cNvSpPr/>
          <p:nvPr/>
        </p:nvSpPr>
        <p:spPr>
          <a:xfrm>
            <a:off x="742949" y="4031814"/>
            <a:ext cx="10210801" cy="2031325"/>
          </a:xfrm>
          <a:prstGeom prst="rect">
            <a:avLst/>
          </a:prstGeom>
        </p:spPr>
        <p:txBody>
          <a:bodyPr wrap="square">
            <a:spAutoFit/>
          </a:bodyPr>
          <a:lstStyle/>
          <a:p>
            <a:pPr fontAlgn="base"/>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Introduced in 1999, the IR35 legislation (also known as the Intermediaries Legislation), became law through the Finance Act in 2000.</a:t>
            </a:r>
          </a:p>
          <a:p>
            <a:pPr fontAlgn="base"/>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fontAlgn="base"/>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The diagram above provides a timeline of when IR35’s introduction to both the Public and private sectors and when they come into effect:</a:t>
            </a:r>
          </a:p>
          <a:p>
            <a:pPr marL="285750" indent="-285750" fontAlgn="base">
              <a:buFont typeface="Arial" panose="020B0604020202020204" pitchFamily="34" charset="0"/>
              <a:buChar char="•"/>
            </a:pP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Public sector – April 2017</a:t>
            </a:r>
          </a:p>
          <a:p>
            <a:pPr marL="285750" indent="-285750" fontAlgn="base">
              <a:buFont typeface="Arial" panose="020B0604020202020204" pitchFamily="34" charset="0"/>
              <a:buChar char="•"/>
            </a:pP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Private Sector – April 2021</a:t>
            </a:r>
          </a:p>
        </p:txBody>
      </p:sp>
      <p:pic>
        <p:nvPicPr>
          <p:cNvPr id="3" name="Picture 2">
            <a:extLst>
              <a:ext uri="{FF2B5EF4-FFF2-40B4-BE49-F238E27FC236}">
                <a16:creationId xmlns:a16="http://schemas.microsoft.com/office/drawing/2014/main" id="{E8FB4AE9-3586-4BD6-934F-D5F2F26C8AA0}"/>
              </a:ext>
            </a:extLst>
          </p:cNvPr>
          <p:cNvPicPr>
            <a:picLocks noChangeAspect="1"/>
          </p:cNvPicPr>
          <p:nvPr/>
        </p:nvPicPr>
        <p:blipFill>
          <a:blip r:embed="rId3"/>
          <a:stretch>
            <a:fillRect/>
          </a:stretch>
        </p:blipFill>
        <p:spPr>
          <a:xfrm>
            <a:off x="1398972" y="154981"/>
            <a:ext cx="9163050" cy="3943350"/>
          </a:xfrm>
          <a:prstGeom prst="rect">
            <a:avLst/>
          </a:prstGeom>
        </p:spPr>
      </p:pic>
      <p:sp>
        <p:nvSpPr>
          <p:cNvPr id="6" name="Title 1">
            <a:extLst>
              <a:ext uri="{FF2B5EF4-FFF2-40B4-BE49-F238E27FC236}">
                <a16:creationId xmlns:a16="http://schemas.microsoft.com/office/drawing/2014/main" id="{C5811CEA-4E2B-4336-B3AB-F241F7077CD4}"/>
              </a:ext>
            </a:extLst>
          </p:cNvPr>
          <p:cNvSpPr>
            <a:spLocks noGrp="1"/>
          </p:cNvSpPr>
          <p:nvPr>
            <p:ph type="title"/>
          </p:nvPr>
        </p:nvSpPr>
        <p:spPr>
          <a:xfrm>
            <a:off x="266699" y="113907"/>
            <a:ext cx="4733926" cy="1283294"/>
          </a:xfrm>
        </p:spPr>
        <p:txBody>
          <a:bodyPr>
            <a:normAutofit fontScale="90000"/>
          </a:bodyPr>
          <a:lstStyle/>
          <a:p>
            <a:r>
              <a:rPr lang="en-US" dirty="0">
                <a:solidFill>
                  <a:srgbClr val="0070C0"/>
                </a:solidFill>
                <a:latin typeface="Tahoma" panose="020B0604030504040204" pitchFamily="34" charset="0"/>
                <a:ea typeface="Tahoma" panose="020B0604030504040204" pitchFamily="34" charset="0"/>
                <a:cs typeface="Tahoma" panose="020B0604030504040204" pitchFamily="34" charset="0"/>
              </a:rPr>
              <a:t>What is IR35?</a:t>
            </a:r>
            <a:br>
              <a:rPr lang="en-US" b="1" dirty="0">
                <a:solidFill>
                  <a:srgbClr val="FFC000"/>
                </a:solidFill>
                <a:latin typeface="Aktiv Grotesk" charset="0"/>
                <a:ea typeface="Aktiv Grotesk" charset="0"/>
                <a:cs typeface="Aktiv Grotesk" charset="0"/>
              </a:rPr>
            </a:br>
            <a:endParaRPr lang="en-GB" dirty="0"/>
          </a:p>
        </p:txBody>
      </p:sp>
    </p:spTree>
    <p:extLst>
      <p:ext uri="{BB962C8B-B14F-4D97-AF65-F5344CB8AC3E}">
        <p14:creationId xmlns:p14="http://schemas.microsoft.com/office/powerpoint/2010/main" val="32788054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4100A-9F2F-4A03-BE0B-412B1B9FEFF1}"/>
              </a:ext>
            </a:extLst>
          </p:cNvPr>
          <p:cNvSpPr>
            <a:spLocks noGrp="1"/>
          </p:cNvSpPr>
          <p:nvPr>
            <p:ph type="title"/>
          </p:nvPr>
        </p:nvSpPr>
        <p:spPr>
          <a:xfrm>
            <a:off x="653034" y="256032"/>
            <a:ext cx="3204591" cy="1448943"/>
          </a:xfrm>
        </p:spPr>
        <p:txBody>
          <a:bodyPr>
            <a:normAutofit/>
          </a:bodyPr>
          <a:lstStyle/>
          <a:p>
            <a:r>
              <a:rPr lang="en-US" sz="3100" dirty="0">
                <a:solidFill>
                  <a:srgbClr val="0070C0"/>
                </a:solidFill>
                <a:latin typeface="Tahoma" panose="020B0604030504040204" pitchFamily="34" charset="0"/>
                <a:ea typeface="Tahoma" panose="020B0604030504040204" pitchFamily="34" charset="0"/>
                <a:cs typeface="Tahoma" panose="020B0604030504040204" pitchFamily="34" charset="0"/>
              </a:rPr>
              <a:t>What is IR35?</a:t>
            </a:r>
            <a:endParaRPr lang="en-GB" dirty="0"/>
          </a:p>
        </p:txBody>
      </p:sp>
      <p:sp>
        <p:nvSpPr>
          <p:cNvPr id="3" name="Content Placeholder 2">
            <a:extLst>
              <a:ext uri="{FF2B5EF4-FFF2-40B4-BE49-F238E27FC236}">
                <a16:creationId xmlns:a16="http://schemas.microsoft.com/office/drawing/2014/main" id="{2D57FC7E-F3D7-4D51-84BD-5915A4A772FA}"/>
              </a:ext>
            </a:extLst>
          </p:cNvPr>
          <p:cNvSpPr>
            <a:spLocks noGrp="1"/>
          </p:cNvSpPr>
          <p:nvPr>
            <p:ph idx="1"/>
          </p:nvPr>
        </p:nvSpPr>
        <p:spPr>
          <a:xfrm>
            <a:off x="331470" y="1616956"/>
            <a:ext cx="10701528" cy="4383794"/>
          </a:xfrm>
        </p:spPr>
        <p:txBody>
          <a:bodyPr>
            <a:normAutofit lnSpcReduction="10000"/>
          </a:bodyPr>
          <a:lstStyle/>
          <a:p>
            <a:r>
              <a:rPr lang="en-GB" dirty="0">
                <a:solidFill>
                  <a:srgbClr val="000000"/>
                </a:solidFill>
                <a:latin typeface="Arial" panose="020B0604020202020204" pitchFamily="34" charset="0"/>
                <a:cs typeface="Arial" panose="020B0604020202020204" pitchFamily="34" charset="0"/>
              </a:rPr>
              <a:t>On the 22</a:t>
            </a:r>
            <a:r>
              <a:rPr lang="en-GB" baseline="30000" dirty="0">
                <a:solidFill>
                  <a:srgbClr val="000000"/>
                </a:solidFill>
                <a:latin typeface="Arial" panose="020B0604020202020204" pitchFamily="34" charset="0"/>
                <a:cs typeface="Arial" panose="020B0604020202020204" pitchFamily="34" charset="0"/>
              </a:rPr>
              <a:t>nd</a:t>
            </a:r>
            <a:r>
              <a:rPr lang="en-GB" dirty="0">
                <a:solidFill>
                  <a:srgbClr val="000000"/>
                </a:solidFill>
                <a:latin typeface="Arial" panose="020B0604020202020204" pitchFamily="34" charset="0"/>
                <a:cs typeface="Arial" panose="020B0604020202020204" pitchFamily="34" charset="0"/>
              </a:rPr>
              <a:t> July 2020 - The Finance Act 2020, which contains the legislative changes impacting IR35 in the private sector effective from 6 April 2021, receives Royal Assent and becomes law.</a:t>
            </a:r>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IR35</a:t>
            </a:r>
            <a:r>
              <a:rPr lang="en-GB" dirty="0">
                <a:latin typeface="Arial" panose="020B0604020202020204" pitchFamily="34" charset="0"/>
                <a:cs typeface="Arial" panose="020B0604020202020204" pitchFamily="34" charset="0"/>
              </a:rPr>
              <a:t> refers to the United Kingdom's anti-avoidance tax legislation designed to tax disguised employment at a rate similar to employment. In this context, "disguised employees" means workers who receive payments from a client via an intermediary, for example, their own limited company, and whose relationship with their client is such that had they been paid directly they would be employees of the client.</a:t>
            </a:r>
          </a:p>
          <a:p>
            <a:r>
              <a:rPr lang="en-GB" dirty="0">
                <a:latin typeface="Arial" panose="020B0604020202020204" pitchFamily="34" charset="0"/>
                <a:cs typeface="Arial" panose="020B0604020202020204" pitchFamily="34" charset="0"/>
              </a:rPr>
              <a:t>Before IR35 was introduced, workers who owned their own limited companies were allowed to receive payments from clients direct to the company and to use the company revenue as would any small company.</a:t>
            </a:r>
          </a:p>
          <a:p>
            <a:r>
              <a:rPr lang="en-GB" dirty="0">
                <a:latin typeface="Arial" panose="020B0604020202020204" pitchFamily="34" charset="0"/>
                <a:cs typeface="Arial" panose="020B0604020202020204" pitchFamily="34" charset="0"/>
              </a:rPr>
              <a:t>Company profits could be distributed as dividends, which are not subject to National Insurance payments. Workers could also save tax by splitting ownership of the company with family members in order to place income in lower tax bands. </a:t>
            </a:r>
          </a:p>
          <a:p>
            <a:endParaRPr lang="en-GB" dirty="0"/>
          </a:p>
          <a:p>
            <a:pPr marL="0" indent="0">
              <a:buNone/>
            </a:pPr>
            <a:endParaRPr lang="en-GB" dirty="0"/>
          </a:p>
          <a:p>
            <a:endParaRPr lang="en-GB" dirty="0"/>
          </a:p>
        </p:txBody>
      </p:sp>
      <p:pic>
        <p:nvPicPr>
          <p:cNvPr id="4" name="Picture 3">
            <a:extLst>
              <a:ext uri="{FF2B5EF4-FFF2-40B4-BE49-F238E27FC236}">
                <a16:creationId xmlns:a16="http://schemas.microsoft.com/office/drawing/2014/main" id="{7949B63E-8B53-4E3D-8E64-B61FCFC98AB5}"/>
              </a:ext>
            </a:extLst>
          </p:cNvPr>
          <p:cNvPicPr>
            <a:picLocks noChangeAspect="1"/>
          </p:cNvPicPr>
          <p:nvPr/>
        </p:nvPicPr>
        <p:blipFill>
          <a:blip r:embed="rId2"/>
          <a:stretch>
            <a:fillRect/>
          </a:stretch>
        </p:blipFill>
        <p:spPr>
          <a:xfrm>
            <a:off x="10311535" y="154981"/>
            <a:ext cx="1633425" cy="1633425"/>
          </a:xfrm>
          <a:prstGeom prst="rect">
            <a:avLst/>
          </a:prstGeom>
        </p:spPr>
      </p:pic>
    </p:spTree>
    <p:extLst>
      <p:ext uri="{BB962C8B-B14F-4D97-AF65-F5344CB8AC3E}">
        <p14:creationId xmlns:p14="http://schemas.microsoft.com/office/powerpoint/2010/main" val="36192736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4100A-9F2F-4A03-BE0B-412B1B9FEFF1}"/>
              </a:ext>
            </a:extLst>
          </p:cNvPr>
          <p:cNvSpPr>
            <a:spLocks noGrp="1"/>
          </p:cNvSpPr>
          <p:nvPr>
            <p:ph type="title"/>
          </p:nvPr>
        </p:nvSpPr>
        <p:spPr>
          <a:xfrm>
            <a:off x="653034" y="256032"/>
            <a:ext cx="3204591" cy="1448943"/>
          </a:xfrm>
        </p:spPr>
        <p:txBody>
          <a:bodyPr>
            <a:normAutofit/>
          </a:bodyPr>
          <a:lstStyle/>
          <a:p>
            <a:r>
              <a:rPr lang="en-US" sz="3100" dirty="0">
                <a:solidFill>
                  <a:srgbClr val="0070C0"/>
                </a:solidFill>
                <a:latin typeface="Tahoma" panose="020B0604030504040204" pitchFamily="34" charset="0"/>
                <a:ea typeface="Tahoma" panose="020B0604030504040204" pitchFamily="34" charset="0"/>
                <a:cs typeface="Tahoma" panose="020B0604030504040204" pitchFamily="34" charset="0"/>
              </a:rPr>
              <a:t>What is IR35?</a:t>
            </a:r>
            <a:endParaRPr lang="en-GB" dirty="0"/>
          </a:p>
        </p:txBody>
      </p:sp>
      <p:sp>
        <p:nvSpPr>
          <p:cNvPr id="3" name="Content Placeholder 2">
            <a:extLst>
              <a:ext uri="{FF2B5EF4-FFF2-40B4-BE49-F238E27FC236}">
                <a16:creationId xmlns:a16="http://schemas.microsoft.com/office/drawing/2014/main" id="{2D57FC7E-F3D7-4D51-84BD-5915A4A772FA}"/>
              </a:ext>
            </a:extLst>
          </p:cNvPr>
          <p:cNvSpPr>
            <a:spLocks noGrp="1"/>
          </p:cNvSpPr>
          <p:nvPr>
            <p:ph idx="1"/>
          </p:nvPr>
        </p:nvSpPr>
        <p:spPr>
          <a:xfrm>
            <a:off x="331470" y="1616956"/>
            <a:ext cx="10701528" cy="4383794"/>
          </a:xfrm>
        </p:spPr>
        <p:txBody>
          <a:bodyPr>
            <a:normAutofit/>
          </a:bodyPr>
          <a:lstStyle/>
          <a:p>
            <a:r>
              <a:rPr lang="en-GB" dirty="0">
                <a:latin typeface="Arial" panose="020B0604020202020204" pitchFamily="34" charset="0"/>
                <a:cs typeface="Arial" panose="020B0604020202020204" pitchFamily="34" charset="0"/>
              </a:rPr>
              <a:t>Under the changes from April 2021, responsibility for undertaking employment status assessments will become the responsibility of the entity using the services of the worker, whilst the responsibility for operating PAYE withholding will be that of the entity paying the personal service companies (PSC).</a:t>
            </a:r>
          </a:p>
          <a:p>
            <a:r>
              <a:rPr lang="en-GB" dirty="0">
                <a:latin typeface="Arial" panose="020B0604020202020204" pitchFamily="34" charset="0"/>
                <a:cs typeface="Arial" panose="020B0604020202020204" pitchFamily="34" charset="0"/>
              </a:rPr>
              <a:t>The legislation also introduces the concept of a “Status Determination Statement” or “SDS”, which end users will be required to provide directly to the worker. The SDS must include not only the decision of the worker’s “deemed” employment status, but also the rationale for reaching this conclusion.</a:t>
            </a:r>
          </a:p>
          <a:p>
            <a:endParaRPr lang="en-GB" dirty="0"/>
          </a:p>
          <a:p>
            <a:pPr marL="0" indent="0">
              <a:buNone/>
            </a:pPr>
            <a:endParaRPr lang="en-GB" dirty="0"/>
          </a:p>
          <a:p>
            <a:endParaRPr lang="en-GB" dirty="0"/>
          </a:p>
        </p:txBody>
      </p:sp>
      <p:pic>
        <p:nvPicPr>
          <p:cNvPr id="4" name="Picture 3">
            <a:extLst>
              <a:ext uri="{FF2B5EF4-FFF2-40B4-BE49-F238E27FC236}">
                <a16:creationId xmlns:a16="http://schemas.microsoft.com/office/drawing/2014/main" id="{7949B63E-8B53-4E3D-8E64-B61FCFC98AB5}"/>
              </a:ext>
            </a:extLst>
          </p:cNvPr>
          <p:cNvPicPr>
            <a:picLocks noChangeAspect="1"/>
          </p:cNvPicPr>
          <p:nvPr/>
        </p:nvPicPr>
        <p:blipFill>
          <a:blip r:embed="rId2"/>
          <a:stretch>
            <a:fillRect/>
          </a:stretch>
        </p:blipFill>
        <p:spPr>
          <a:xfrm>
            <a:off x="10311535" y="154981"/>
            <a:ext cx="1633425" cy="1633425"/>
          </a:xfrm>
          <a:prstGeom prst="rect">
            <a:avLst/>
          </a:prstGeom>
        </p:spPr>
      </p:pic>
    </p:spTree>
    <p:extLst>
      <p:ext uri="{BB962C8B-B14F-4D97-AF65-F5344CB8AC3E}">
        <p14:creationId xmlns:p14="http://schemas.microsoft.com/office/powerpoint/2010/main" val="36782439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B4054-A7AE-450B-A017-D60086FFE82C}"/>
              </a:ext>
            </a:extLst>
          </p:cNvPr>
          <p:cNvSpPr>
            <a:spLocks noGrp="1"/>
          </p:cNvSpPr>
          <p:nvPr>
            <p:ph type="title"/>
          </p:nvPr>
        </p:nvSpPr>
        <p:spPr>
          <a:xfrm>
            <a:off x="3214804" y="1010652"/>
            <a:ext cx="7481771" cy="529389"/>
          </a:xfrm>
        </p:spPr>
        <p:txBody>
          <a:bodyPr>
            <a:normAutofit fontScale="90000"/>
          </a:bodyPr>
          <a:lstStyle/>
          <a:p>
            <a:r>
              <a:rPr lang="en-US" sz="2700" dirty="0">
                <a:solidFill>
                  <a:srgbClr val="0070C0"/>
                </a:solidFill>
                <a:latin typeface="Tahoma" panose="020B0604030504040204" pitchFamily="34" charset="0"/>
                <a:ea typeface="Tahoma" panose="020B0604030504040204" pitchFamily="34" charset="0"/>
                <a:cs typeface="Tahoma" panose="020B0604030504040204" pitchFamily="34" charset="0"/>
              </a:rPr>
              <a:t>NEW IR35 RULES – why are you not affected?</a:t>
            </a:r>
            <a:br>
              <a:rPr lang="en-US" b="1" dirty="0">
                <a:solidFill>
                  <a:srgbClr val="FFC000"/>
                </a:solidFill>
                <a:latin typeface="Aktiv Grotesk" charset="0"/>
                <a:ea typeface="Aktiv Grotesk" charset="0"/>
                <a:cs typeface="Aktiv Grotesk" charset="0"/>
              </a:rPr>
            </a:br>
            <a:endParaRPr lang="en-GB" dirty="0"/>
          </a:p>
        </p:txBody>
      </p:sp>
      <p:pic>
        <p:nvPicPr>
          <p:cNvPr id="4" name="Picture 3">
            <a:extLst>
              <a:ext uri="{FF2B5EF4-FFF2-40B4-BE49-F238E27FC236}">
                <a16:creationId xmlns:a16="http://schemas.microsoft.com/office/drawing/2014/main" id="{38ADC2A7-C452-4337-BF7A-DB625D9F1FC9}"/>
              </a:ext>
            </a:extLst>
          </p:cNvPr>
          <p:cNvPicPr>
            <a:picLocks noChangeAspect="1"/>
          </p:cNvPicPr>
          <p:nvPr/>
        </p:nvPicPr>
        <p:blipFill>
          <a:blip r:embed="rId2"/>
          <a:stretch>
            <a:fillRect/>
          </a:stretch>
        </p:blipFill>
        <p:spPr>
          <a:xfrm>
            <a:off x="10696575" y="154981"/>
            <a:ext cx="1248385" cy="1248385"/>
          </a:xfrm>
          <a:prstGeom prst="rect">
            <a:avLst/>
          </a:prstGeom>
        </p:spPr>
      </p:pic>
      <p:sp>
        <p:nvSpPr>
          <p:cNvPr id="6" name="Content Placeholder 5">
            <a:extLst>
              <a:ext uri="{FF2B5EF4-FFF2-40B4-BE49-F238E27FC236}">
                <a16:creationId xmlns:a16="http://schemas.microsoft.com/office/drawing/2014/main" id="{963710BC-1FB8-4DF2-8D18-43DDF2E44909}"/>
              </a:ext>
            </a:extLst>
          </p:cNvPr>
          <p:cNvSpPr>
            <a:spLocks noGrp="1"/>
          </p:cNvSpPr>
          <p:nvPr>
            <p:ph idx="1"/>
          </p:nvPr>
        </p:nvSpPr>
        <p:spPr>
          <a:xfrm>
            <a:off x="1104899" y="1634252"/>
            <a:ext cx="10379202" cy="5657850"/>
          </a:xfrm>
        </p:spPr>
        <p:txBody>
          <a:bodyPr>
            <a:normAutofit/>
          </a:bodyPr>
          <a:lstStyle/>
          <a:p>
            <a:pPr marL="0" indent="0" algn="ctr" fontAlgn="base">
              <a:lnSpc>
                <a:spcPct val="120000"/>
              </a:lnSpc>
              <a:buNone/>
            </a:pPr>
            <a:r>
              <a:rPr lang="en-GB" sz="3600" b="1" cap="all" dirty="0">
                <a:latin typeface="Tahoma" panose="020B0604030504040204" pitchFamily="34" charset="0"/>
                <a:ea typeface="Tahoma" panose="020B0604030504040204" pitchFamily="34" charset="0"/>
                <a:cs typeface="Tahoma" panose="020B0604030504040204" pitchFamily="34" charset="0"/>
              </a:rPr>
              <a:t>“SMALL” private sector companies EXEMPT</a:t>
            </a:r>
          </a:p>
          <a:p>
            <a:pPr marL="0" indent="0">
              <a:buNone/>
            </a:pPr>
            <a:r>
              <a:rPr lang="en-GB" dirty="0">
                <a:latin typeface="Arial" panose="020B0604020202020204" pitchFamily="34" charset="0"/>
                <a:cs typeface="Arial" panose="020B0604020202020204" pitchFamily="34" charset="0"/>
              </a:rPr>
              <a:t>The IR35 does not apply to employment businesses that are classed as “small” organisations. They will therefore not be affected by the reform and will not need to determine the status of the contractors they engage. An organisation is considered small if two or more of the following conditions are met, </a:t>
            </a:r>
            <a:r>
              <a:rPr lang="en-GB" dirty="0">
                <a:latin typeface="Arial" panose="020B0604020202020204" pitchFamily="34" charset="0"/>
                <a:ea typeface="Tahoma" panose="020B0604030504040204" pitchFamily="34" charset="0"/>
                <a:cs typeface="Arial" panose="020B0604020202020204" pitchFamily="34" charset="0"/>
              </a:rPr>
              <a:t>as per the Companies Act 2006:</a:t>
            </a:r>
            <a:endParaRPr lang="en-GB" dirty="0">
              <a:latin typeface="Arial" panose="020B0604020202020204" pitchFamily="34" charset="0"/>
              <a:cs typeface="Arial" panose="020B0604020202020204" pitchFamily="34" charset="0"/>
            </a:endParaRPr>
          </a:p>
          <a:p>
            <a:pPr marL="0" indent="0" fontAlgn="base">
              <a:lnSpc>
                <a:spcPct val="120000"/>
              </a:lnSpc>
              <a:buNone/>
            </a:pPr>
            <a:r>
              <a:rPr lang="en-GB" dirty="0">
                <a:latin typeface="Arial" panose="020B0604020202020204" pitchFamily="34" charset="0"/>
                <a:ea typeface="Tahoma" panose="020B0604030504040204" pitchFamily="34" charset="0"/>
                <a:cs typeface="Arial" panose="020B0604020202020204" pitchFamily="34" charset="0"/>
              </a:rPr>
              <a:t>A small company is defined as such which satisfies two or more of the following     requirements:</a:t>
            </a:r>
          </a:p>
          <a:p>
            <a:pPr marL="0" indent="0" fontAlgn="base">
              <a:lnSpc>
                <a:spcPct val="120000"/>
              </a:lnSpc>
              <a:buNone/>
            </a:pPr>
            <a:r>
              <a:rPr lang="en-GB" dirty="0">
                <a:latin typeface="Arial" panose="020B0604020202020204" pitchFamily="34" charset="0"/>
                <a:ea typeface="Tahoma" panose="020B0604030504040204" pitchFamily="34" charset="0"/>
                <a:cs typeface="Arial" panose="020B0604020202020204" pitchFamily="34" charset="0"/>
              </a:rPr>
              <a:t>1. has an aggregate turnover less than £10.2million</a:t>
            </a:r>
            <a:br>
              <a:rPr lang="en-GB" dirty="0">
                <a:latin typeface="Arial" panose="020B0604020202020204" pitchFamily="34" charset="0"/>
                <a:ea typeface="Tahoma" panose="020B0604030504040204" pitchFamily="34" charset="0"/>
                <a:cs typeface="Arial" panose="020B0604020202020204" pitchFamily="34" charset="0"/>
              </a:rPr>
            </a:br>
            <a:r>
              <a:rPr lang="en-GB" dirty="0">
                <a:latin typeface="Arial" panose="020B0604020202020204" pitchFamily="34" charset="0"/>
                <a:ea typeface="Tahoma" panose="020B0604030504040204" pitchFamily="34" charset="0"/>
                <a:cs typeface="Arial" panose="020B0604020202020204" pitchFamily="34" charset="0"/>
              </a:rPr>
              <a:t>2. has an aggregate balance sheet total less than £6.1million</a:t>
            </a:r>
            <a:br>
              <a:rPr lang="en-GB" dirty="0">
                <a:latin typeface="Arial" panose="020B0604020202020204" pitchFamily="34" charset="0"/>
                <a:ea typeface="Tahoma" panose="020B0604030504040204" pitchFamily="34" charset="0"/>
                <a:cs typeface="Arial" panose="020B0604020202020204" pitchFamily="34" charset="0"/>
              </a:rPr>
            </a:br>
            <a:r>
              <a:rPr lang="en-GB" dirty="0">
                <a:latin typeface="Arial" panose="020B0604020202020204" pitchFamily="34" charset="0"/>
                <a:ea typeface="Tahoma" panose="020B0604030504040204" pitchFamily="34" charset="0"/>
                <a:cs typeface="Arial" panose="020B0604020202020204" pitchFamily="34" charset="0"/>
              </a:rPr>
              <a:t>3. has less than 50 employees</a:t>
            </a:r>
            <a:endParaRPr lang="en-GB" u="sng" dirty="0">
              <a:latin typeface="Arial" panose="020B0604020202020204" pitchFamily="34" charset="0"/>
              <a:cs typeface="Arial" panose="020B0604020202020204" pitchFamily="34" charset="0"/>
              <a:hlinkClick r:id="rId3"/>
            </a:endParaRPr>
          </a:p>
          <a:p>
            <a:pPr marL="0" indent="0" fontAlgn="base">
              <a:lnSpc>
                <a:spcPct val="120000"/>
              </a:lnSpc>
              <a:buNone/>
            </a:pPr>
            <a:r>
              <a:rPr lang="en-GB" u="sng" dirty="0">
                <a:latin typeface="Arial" panose="020B0604020202020204" pitchFamily="34" charset="0"/>
                <a:cs typeface="Arial" panose="020B0604020202020204" pitchFamily="34" charset="0"/>
                <a:hlinkClick r:id="rId3"/>
              </a:rPr>
              <a:t>https://www.gov.uk/guidance/april-2020-changes-to-off-payroll-working-for-clients</a:t>
            </a:r>
            <a:endParaRPr lang="en-GB" dirty="0">
              <a:latin typeface="Arial" panose="020B0604020202020204" pitchFamily="34" charset="0"/>
              <a:cs typeface="Arial" panose="020B0604020202020204" pitchFamily="34" charset="0"/>
            </a:endParaRPr>
          </a:p>
          <a:p>
            <a:pPr marL="0" indent="0" fontAlgn="base">
              <a:lnSpc>
                <a:spcPct val="120000"/>
              </a:lnSpc>
              <a:buNone/>
            </a:pPr>
            <a:endParaRPr lang="en-GB" sz="4800" dirty="0">
              <a:latin typeface="Tahoma" panose="020B0604030504040204" pitchFamily="34" charset="0"/>
              <a:ea typeface="Tahoma" panose="020B0604030504040204" pitchFamily="34" charset="0"/>
              <a:cs typeface="Tahoma" panose="020B0604030504040204" pitchFamily="34" charset="0"/>
            </a:endParaRPr>
          </a:p>
          <a:p>
            <a:endParaRPr lang="en-GB" dirty="0"/>
          </a:p>
        </p:txBody>
      </p:sp>
      <p:pic>
        <p:nvPicPr>
          <p:cNvPr id="5" name="Picture 4">
            <a:extLst>
              <a:ext uri="{FF2B5EF4-FFF2-40B4-BE49-F238E27FC236}">
                <a16:creationId xmlns:a16="http://schemas.microsoft.com/office/drawing/2014/main" id="{56A8F037-4F1B-417A-AD82-FA8EF8B86F11}"/>
              </a:ext>
            </a:extLst>
          </p:cNvPr>
          <p:cNvPicPr/>
          <p:nvPr/>
        </p:nvPicPr>
        <p:blipFill>
          <a:blip r:embed="rId4"/>
          <a:stretch>
            <a:fillRect/>
          </a:stretch>
        </p:blipFill>
        <p:spPr>
          <a:xfrm>
            <a:off x="1209674" y="154981"/>
            <a:ext cx="1886255" cy="944119"/>
          </a:xfrm>
          <a:prstGeom prst="rect">
            <a:avLst/>
          </a:prstGeom>
        </p:spPr>
      </p:pic>
    </p:spTree>
    <p:extLst>
      <p:ext uri="{BB962C8B-B14F-4D97-AF65-F5344CB8AC3E}">
        <p14:creationId xmlns:p14="http://schemas.microsoft.com/office/powerpoint/2010/main" val="10075126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4100A-9F2F-4A03-BE0B-412B1B9FEFF1}"/>
              </a:ext>
            </a:extLst>
          </p:cNvPr>
          <p:cNvSpPr>
            <a:spLocks noGrp="1"/>
          </p:cNvSpPr>
          <p:nvPr>
            <p:ph type="title"/>
          </p:nvPr>
        </p:nvSpPr>
        <p:spPr>
          <a:xfrm>
            <a:off x="160932" y="437007"/>
            <a:ext cx="10058400" cy="1609344"/>
          </a:xfrm>
        </p:spPr>
        <p:txBody>
          <a:bodyPr>
            <a:normAutofit/>
          </a:bodyPr>
          <a:lstStyle/>
          <a:p>
            <a:r>
              <a:rPr lang="en-US" sz="3100" dirty="0">
                <a:solidFill>
                  <a:srgbClr val="0070C0"/>
                </a:solidFill>
                <a:latin typeface="Arial" panose="020B0604020202020204" pitchFamily="34" charset="0"/>
                <a:ea typeface="Tahoma" panose="020B0604030504040204" pitchFamily="34" charset="0"/>
                <a:cs typeface="Arial" panose="020B0604020202020204" pitchFamily="34" charset="0"/>
              </a:rPr>
              <a:t>What does it mean for medium and large sized private sector companies?</a:t>
            </a:r>
            <a:br>
              <a:rPr lang="en-US" b="1" dirty="0">
                <a:solidFill>
                  <a:srgbClr val="FFC000"/>
                </a:solidFill>
                <a:latin typeface="Arial" panose="020B0604020202020204" pitchFamily="34" charset="0"/>
                <a:ea typeface="Aktiv Grotesk"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D57FC7E-F3D7-4D51-84BD-5915A4A772FA}"/>
              </a:ext>
            </a:extLst>
          </p:cNvPr>
          <p:cNvSpPr>
            <a:spLocks noGrp="1"/>
          </p:cNvSpPr>
          <p:nvPr>
            <p:ph idx="1"/>
          </p:nvPr>
        </p:nvSpPr>
        <p:spPr>
          <a:xfrm>
            <a:off x="160932" y="1693959"/>
            <a:ext cx="10701528" cy="4383794"/>
          </a:xfrm>
        </p:spPr>
        <p:txBody>
          <a:bodyPr>
            <a:normAutofit/>
          </a:bodyPr>
          <a:lstStyle/>
          <a:p>
            <a:pPr marL="0" indent="0" fontAlgn="base">
              <a:buNone/>
            </a:pPr>
            <a:r>
              <a:rPr lang="en-GB" dirty="0">
                <a:latin typeface="Arial" panose="020B0604020202020204" pitchFamily="34" charset="0"/>
                <a:ea typeface="Tahoma" panose="020B0604030504040204" pitchFamily="34" charset="0"/>
                <a:cs typeface="Arial" panose="020B0604020202020204" pitchFamily="34" charset="0"/>
              </a:rPr>
              <a:t>Medium and large sized private sector businesses hiring personal service company contractors will be responsible for determining the IR35 status of their contractors as of 6th April 2021.</a:t>
            </a:r>
          </a:p>
          <a:p>
            <a:pPr marL="0" indent="0" fontAlgn="base">
              <a:buNone/>
            </a:pPr>
            <a:r>
              <a:rPr lang="en-GB" dirty="0">
                <a:latin typeface="Arial" panose="020B0604020202020204" pitchFamily="34" charset="0"/>
                <a:ea typeface="Tahoma" panose="020B0604030504040204" pitchFamily="34" charset="0"/>
                <a:cs typeface="Arial" panose="020B0604020202020204" pitchFamily="34" charset="0"/>
              </a:rPr>
              <a:t>Those workers who fall inside of IR35 will be required to have PAYE and National Insurance Contributions (NICs) deducted at source from their income. The 'fee-payer' (usually the agency or end client depending on the contractual chain) will be responsible for deducting the relevant tax and NICs on behalf of the worker, prior to paying the PSC's fee.</a:t>
            </a:r>
          </a:p>
          <a:p>
            <a:pPr marL="0" indent="0" fontAlgn="base">
              <a:buNone/>
            </a:pPr>
            <a:r>
              <a:rPr lang="en-GB" dirty="0">
                <a:latin typeface="Arial" panose="020B0604020202020204" pitchFamily="34" charset="0"/>
                <a:ea typeface="Tahoma" panose="020B0604030504040204" pitchFamily="34" charset="0"/>
                <a:cs typeface="Arial" panose="020B0604020202020204" pitchFamily="34" charset="0"/>
              </a:rPr>
              <a:t>Unveiled as a policy in the UK government’s 2018 Budget, the move came as no surprise to private business, having been rolled out to public sector employers the year before.</a:t>
            </a:r>
          </a:p>
          <a:p>
            <a:pPr marL="0" indent="0">
              <a:buNone/>
            </a:pPr>
            <a:endParaRPr lang="en-GB" dirty="0"/>
          </a:p>
          <a:p>
            <a:endParaRPr lang="en-GB" dirty="0"/>
          </a:p>
        </p:txBody>
      </p:sp>
      <p:pic>
        <p:nvPicPr>
          <p:cNvPr id="4" name="Picture 3">
            <a:extLst>
              <a:ext uri="{FF2B5EF4-FFF2-40B4-BE49-F238E27FC236}">
                <a16:creationId xmlns:a16="http://schemas.microsoft.com/office/drawing/2014/main" id="{7949B63E-8B53-4E3D-8E64-B61FCFC98AB5}"/>
              </a:ext>
            </a:extLst>
          </p:cNvPr>
          <p:cNvPicPr>
            <a:picLocks noChangeAspect="1"/>
          </p:cNvPicPr>
          <p:nvPr/>
        </p:nvPicPr>
        <p:blipFill>
          <a:blip r:embed="rId2"/>
          <a:stretch>
            <a:fillRect/>
          </a:stretch>
        </p:blipFill>
        <p:spPr>
          <a:xfrm>
            <a:off x="10311535" y="154981"/>
            <a:ext cx="1633425" cy="1633425"/>
          </a:xfrm>
          <a:prstGeom prst="rect">
            <a:avLst/>
          </a:prstGeom>
        </p:spPr>
      </p:pic>
    </p:spTree>
    <p:extLst>
      <p:ext uri="{BB962C8B-B14F-4D97-AF65-F5344CB8AC3E}">
        <p14:creationId xmlns:p14="http://schemas.microsoft.com/office/powerpoint/2010/main" val="22190813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8E980-D436-4089-9C31-75D9AD94FCBA}"/>
              </a:ext>
            </a:extLst>
          </p:cNvPr>
          <p:cNvSpPr>
            <a:spLocks noGrp="1"/>
          </p:cNvSpPr>
          <p:nvPr>
            <p:ph type="title"/>
          </p:nvPr>
        </p:nvSpPr>
        <p:spPr>
          <a:xfrm>
            <a:off x="688848" y="370332"/>
            <a:ext cx="10058400" cy="1609344"/>
          </a:xfrm>
        </p:spPr>
        <p:txBody>
          <a:bodyPr>
            <a:normAutofit/>
          </a:bodyPr>
          <a:lstStyle/>
          <a:p>
            <a:r>
              <a:rPr lang="en-US" dirty="0">
                <a:solidFill>
                  <a:srgbClr val="0070C0"/>
                </a:solidFill>
                <a:latin typeface="Aktiv Grotesk" charset="0"/>
              </a:rPr>
              <a:t>Illustration of IR35 changes </a:t>
            </a:r>
            <a:br>
              <a:rPr lang="en-US" dirty="0">
                <a:solidFill>
                  <a:srgbClr val="0070C0"/>
                </a:solidFill>
                <a:latin typeface="Aktiv Grotesk" charset="0"/>
              </a:rPr>
            </a:br>
            <a:endParaRPr lang="en-GB" dirty="0">
              <a:solidFill>
                <a:srgbClr val="0070C0"/>
              </a:solidFill>
              <a:latin typeface="Aktiv Grotesk" charset="0"/>
            </a:endParaRPr>
          </a:p>
        </p:txBody>
      </p:sp>
      <p:pic>
        <p:nvPicPr>
          <p:cNvPr id="4" name="Picture 3">
            <a:extLst>
              <a:ext uri="{FF2B5EF4-FFF2-40B4-BE49-F238E27FC236}">
                <a16:creationId xmlns:a16="http://schemas.microsoft.com/office/drawing/2014/main" id="{8DE0FC11-6C1C-434B-9C1A-42E0527A1C2E}"/>
              </a:ext>
            </a:extLst>
          </p:cNvPr>
          <p:cNvPicPr>
            <a:picLocks noChangeAspect="1"/>
          </p:cNvPicPr>
          <p:nvPr/>
        </p:nvPicPr>
        <p:blipFill>
          <a:blip r:embed="rId2"/>
          <a:stretch>
            <a:fillRect/>
          </a:stretch>
        </p:blipFill>
        <p:spPr>
          <a:xfrm>
            <a:off x="10311535" y="154981"/>
            <a:ext cx="1633425" cy="1633425"/>
          </a:xfrm>
          <a:prstGeom prst="rect">
            <a:avLst/>
          </a:prstGeom>
        </p:spPr>
      </p:pic>
      <p:pic>
        <p:nvPicPr>
          <p:cNvPr id="7" name="Picture 6">
            <a:extLst>
              <a:ext uri="{FF2B5EF4-FFF2-40B4-BE49-F238E27FC236}">
                <a16:creationId xmlns:a16="http://schemas.microsoft.com/office/drawing/2014/main" id="{81E55E40-DC38-4D38-B091-331023EE68DC}"/>
              </a:ext>
            </a:extLst>
          </p:cNvPr>
          <p:cNvPicPr/>
          <p:nvPr/>
        </p:nvPicPr>
        <p:blipFill>
          <a:blip r:embed="rId3"/>
          <a:stretch>
            <a:fillRect/>
          </a:stretch>
        </p:blipFill>
        <p:spPr>
          <a:xfrm>
            <a:off x="1333501" y="1257299"/>
            <a:ext cx="8848724" cy="4733925"/>
          </a:xfrm>
          <a:prstGeom prst="rect">
            <a:avLst/>
          </a:prstGeom>
        </p:spPr>
      </p:pic>
    </p:spTree>
    <p:extLst>
      <p:ext uri="{BB962C8B-B14F-4D97-AF65-F5344CB8AC3E}">
        <p14:creationId xmlns:p14="http://schemas.microsoft.com/office/powerpoint/2010/main" val="7149771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A2A690-C2C6-4583-8187-4FDAFEF9E8C4}"/>
              </a:ext>
            </a:extLst>
          </p:cNvPr>
          <p:cNvSpPr txBox="1"/>
          <p:nvPr/>
        </p:nvSpPr>
        <p:spPr>
          <a:xfrm>
            <a:off x="538480" y="309819"/>
            <a:ext cx="9630815" cy="646331"/>
          </a:xfrm>
          <a:prstGeom prst="rect">
            <a:avLst/>
          </a:prstGeom>
          <a:noFill/>
        </p:spPr>
        <p:txBody>
          <a:bodyPr wrap="square" rtlCol="0">
            <a:spAutoFit/>
          </a:bodyPr>
          <a:lstStyle/>
          <a:p>
            <a:r>
              <a:rPr lang="en-GB" b="1" dirty="0">
                <a:solidFill>
                  <a:srgbClr val="0070C0"/>
                </a:solidFill>
              </a:rPr>
              <a:t>IR35 &amp; Construction Industry Scheme (CIS) </a:t>
            </a:r>
            <a:r>
              <a:rPr lang="en-US" dirty="0">
                <a:solidFill>
                  <a:srgbClr val="0070C0"/>
                </a:solidFill>
                <a:latin typeface="Arial" panose="020B0604020202020204" pitchFamily="34" charset="0"/>
                <a:cs typeface="Arial" panose="020B0604020202020204" pitchFamily="34" charset="0"/>
              </a:rPr>
              <a:t>(within medium and large sized organisations) changes as a result of IR35</a:t>
            </a:r>
            <a:endParaRPr lang="en-GB" b="1" dirty="0">
              <a:solidFill>
                <a:srgbClr val="0070C0"/>
              </a:solidFill>
            </a:endParaRPr>
          </a:p>
        </p:txBody>
      </p:sp>
      <p:sp>
        <p:nvSpPr>
          <p:cNvPr id="4" name="Rectangle 3">
            <a:extLst>
              <a:ext uri="{FF2B5EF4-FFF2-40B4-BE49-F238E27FC236}">
                <a16:creationId xmlns:a16="http://schemas.microsoft.com/office/drawing/2014/main" id="{B84A6470-C8EE-4DBA-8F30-2386CE3AFE12}"/>
              </a:ext>
            </a:extLst>
          </p:cNvPr>
          <p:cNvSpPr/>
          <p:nvPr/>
        </p:nvSpPr>
        <p:spPr>
          <a:xfrm>
            <a:off x="538480" y="1217420"/>
            <a:ext cx="10393680" cy="1762534"/>
          </a:xfrm>
          <a:prstGeom prst="rect">
            <a:avLst/>
          </a:prstGeom>
        </p:spPr>
        <p:txBody>
          <a:bodyPr wrap="square">
            <a:spAutoFit/>
          </a:bodyPr>
          <a:lstStyle/>
          <a:p>
            <a:pPr>
              <a:lnSpc>
                <a:spcPct val="107000"/>
              </a:lnSpc>
              <a:spcAft>
                <a:spcPts val="800"/>
              </a:spcAft>
            </a:pPr>
            <a:r>
              <a:rPr lang="en-GB" sz="1600" dirty="0">
                <a:latin typeface="Arial" panose="020B0604020202020204" pitchFamily="34" charset="0"/>
                <a:ea typeface="Calibri" panose="020F0502020204030204" pitchFamily="34" charset="0"/>
                <a:cs typeface="Arial" panose="020B0604020202020204" pitchFamily="34" charset="0"/>
              </a:rPr>
              <a:t>In the construction sector, organisations who engage individuals on contracts are commonly known as contractors. The individuals themselves are sub-contractors. </a:t>
            </a:r>
          </a:p>
          <a:p>
            <a:pPr>
              <a:lnSpc>
                <a:spcPct val="107000"/>
              </a:lnSpc>
              <a:spcAft>
                <a:spcPts val="800"/>
              </a:spcAft>
            </a:pPr>
            <a:r>
              <a:rPr lang="en-GB" sz="1600" dirty="0">
                <a:latin typeface="Arial" panose="020B0604020202020204" pitchFamily="34" charset="0"/>
                <a:ea typeface="Calibri" panose="020F0502020204030204" pitchFamily="34" charset="0"/>
                <a:cs typeface="Arial" panose="020B0604020202020204" pitchFamily="34" charset="0"/>
              </a:rPr>
              <a:t>The off-payroll working rules apply across all sectors, and guidance uses these  terms differently. An organisation who engages individuals on contracts is more commonly known as the ‘client’. The individual who supplies their services is referred to as the </a:t>
            </a:r>
            <a:r>
              <a:rPr lang="en-GB" sz="1600" b="1" dirty="0">
                <a:latin typeface="Arial" panose="020B0604020202020204" pitchFamily="34" charset="0"/>
                <a:ea typeface="Calibri" panose="020F0502020204030204" pitchFamily="34" charset="0"/>
                <a:cs typeface="Arial" panose="020B0604020202020204" pitchFamily="34" charset="0"/>
              </a:rPr>
              <a:t>‘contractor’. </a:t>
            </a:r>
            <a:r>
              <a:rPr lang="en-GB" sz="1600" dirty="0">
                <a:latin typeface="Arial" panose="020B0604020202020204" pitchFamily="34" charset="0"/>
                <a:ea typeface="Calibri" panose="020F0502020204030204" pitchFamily="34" charset="0"/>
                <a:cs typeface="Arial" panose="020B0604020202020204" pitchFamily="34" charset="0"/>
              </a:rPr>
              <a:t>Supply chains may also include employment agencies, often referred to as ‘agencies’.</a:t>
            </a:r>
            <a:endParaRPr lang="en-GB" sz="16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623D98C-D540-46CD-BC39-AC26F14100F3}"/>
              </a:ext>
            </a:extLst>
          </p:cNvPr>
          <p:cNvSpPr/>
          <p:nvPr/>
        </p:nvSpPr>
        <p:spPr>
          <a:xfrm>
            <a:off x="538480" y="3241224"/>
            <a:ext cx="8585200" cy="375552"/>
          </a:xfrm>
          <a:prstGeom prst="rect">
            <a:avLst/>
          </a:prstGeom>
        </p:spPr>
        <p:txBody>
          <a:bodyPr wrap="square">
            <a:spAutoFit/>
          </a:bodyPr>
          <a:lstStyle/>
          <a:p>
            <a:pPr>
              <a:lnSpc>
                <a:spcPct val="107000"/>
              </a:lnSpc>
              <a:spcAft>
                <a:spcPts val="800"/>
              </a:spcAft>
            </a:pPr>
            <a:r>
              <a:rPr lang="en-GB"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How does the off-payroll working reform impact individuals in the construction sector? </a:t>
            </a:r>
          </a:p>
        </p:txBody>
      </p:sp>
      <p:sp>
        <p:nvSpPr>
          <p:cNvPr id="6" name="Rectangle 5">
            <a:extLst>
              <a:ext uri="{FF2B5EF4-FFF2-40B4-BE49-F238E27FC236}">
                <a16:creationId xmlns:a16="http://schemas.microsoft.com/office/drawing/2014/main" id="{9524341F-989B-4A0C-B923-4B933DBB308F}"/>
              </a:ext>
            </a:extLst>
          </p:cNvPr>
          <p:cNvSpPr/>
          <p:nvPr/>
        </p:nvSpPr>
        <p:spPr>
          <a:xfrm>
            <a:off x="538480" y="3878046"/>
            <a:ext cx="10901680" cy="2223429"/>
          </a:xfrm>
          <a:prstGeom prst="rect">
            <a:avLst/>
          </a:prstGeom>
        </p:spPr>
        <p:txBody>
          <a:bodyPr wrap="square">
            <a:spAutoFit/>
          </a:bodyPr>
          <a:lstStyle/>
          <a:p>
            <a:pPr>
              <a:lnSpc>
                <a:spcPct val="107000"/>
              </a:lnSpc>
              <a:spcAft>
                <a:spcPts val="800"/>
              </a:spcAft>
            </a:pPr>
            <a:r>
              <a:rPr lang="en-GB" sz="1600" dirty="0">
                <a:latin typeface="Arial" panose="020B0604020202020204" pitchFamily="34" charset="0"/>
                <a:ea typeface="Calibri" panose="020F0502020204030204" pitchFamily="34" charset="0"/>
                <a:cs typeface="Arial" panose="020B0604020202020204" pitchFamily="34" charset="0"/>
              </a:rPr>
              <a:t>The organisation you provide services to will need to consider whether the off-payroll working rules apply. </a:t>
            </a:r>
          </a:p>
          <a:p>
            <a:pPr>
              <a:lnSpc>
                <a:spcPct val="107000"/>
              </a:lnSpc>
              <a:spcAft>
                <a:spcPts val="800"/>
              </a:spcAft>
            </a:pPr>
            <a:r>
              <a:rPr lang="en-GB" sz="1600" dirty="0">
                <a:latin typeface="Arial" panose="020B0604020202020204" pitchFamily="34" charset="0"/>
                <a:ea typeface="Calibri" panose="020F0502020204030204" pitchFamily="34" charset="0"/>
                <a:cs typeface="Arial" panose="020B0604020202020204" pitchFamily="34" charset="0"/>
              </a:rPr>
              <a:t>This means they should:</a:t>
            </a:r>
          </a:p>
          <a:p>
            <a:pPr marL="285750" indent="-285750">
              <a:lnSpc>
                <a:spcPct val="107000"/>
              </a:lnSpc>
              <a:spcAft>
                <a:spcPts val="800"/>
              </a:spcAft>
              <a:buFont typeface="Arial" panose="020B0604020202020204" pitchFamily="34" charset="0"/>
              <a:buChar char="•"/>
            </a:pPr>
            <a:r>
              <a:rPr lang="en-GB" sz="1600" b="1" dirty="0">
                <a:latin typeface="Arial" panose="020B0604020202020204" pitchFamily="34" charset="0"/>
                <a:ea typeface="Calibri" panose="020F0502020204030204" pitchFamily="34" charset="0"/>
                <a:cs typeface="Arial" panose="020B0604020202020204" pitchFamily="34" charset="0"/>
              </a:rPr>
              <a:t>Decide if your contract is inside or outside the off-payroll working rules </a:t>
            </a:r>
            <a:r>
              <a:rPr lang="en-GB" sz="1600" dirty="0">
                <a:latin typeface="Arial" panose="020B0604020202020204" pitchFamily="34" charset="0"/>
                <a:ea typeface="Calibri" panose="020F0502020204030204" pitchFamily="34" charset="0"/>
                <a:cs typeface="Arial" panose="020B0604020202020204" pitchFamily="34" charset="0"/>
              </a:rPr>
              <a:t>– this means deciding whether you would be employed or self-employed for tax purposes for that contract if you were engaged directly by them.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Give you a </a:t>
            </a:r>
            <a:r>
              <a:rPr lang="en-GB" sz="1600" b="1" dirty="0">
                <a:latin typeface="Arial" panose="020B0604020202020204" pitchFamily="34" charset="0"/>
                <a:cs typeface="Arial" panose="020B0604020202020204" pitchFamily="34" charset="0"/>
              </a:rPr>
              <a:t>Status Determination Statement </a:t>
            </a:r>
            <a:r>
              <a:rPr lang="en-GB" sz="1600" dirty="0">
                <a:latin typeface="Arial" panose="020B0604020202020204" pitchFamily="34" charset="0"/>
                <a:cs typeface="Arial" panose="020B0604020202020204" pitchFamily="34" charset="0"/>
              </a:rPr>
              <a:t>setting out and explaining their decision. </a:t>
            </a:r>
            <a:r>
              <a:rPr lang="en-GB" dirty="0"/>
              <a:t> </a:t>
            </a:r>
            <a:r>
              <a:rPr lang="en-GB" sz="1600" dirty="0">
                <a:latin typeface="Arial" panose="020B0604020202020204" pitchFamily="34" charset="0"/>
                <a:cs typeface="Arial" panose="020B0604020202020204" pitchFamily="34" charset="0"/>
              </a:rPr>
              <a:t>If they decide you are employed for tax purposes, they will stop deducting CIS payments. Instead, they, or the agency who pays your fees, will deduct Income Tax and NICs through PAYE before paying your limited company for your services.</a:t>
            </a:r>
          </a:p>
        </p:txBody>
      </p:sp>
      <p:pic>
        <p:nvPicPr>
          <p:cNvPr id="7" name="Picture 6">
            <a:extLst>
              <a:ext uri="{FF2B5EF4-FFF2-40B4-BE49-F238E27FC236}">
                <a16:creationId xmlns:a16="http://schemas.microsoft.com/office/drawing/2014/main" id="{8EA66602-774F-4AFB-BCA3-6D3E824ED23A}"/>
              </a:ext>
            </a:extLst>
          </p:cNvPr>
          <p:cNvPicPr>
            <a:picLocks noChangeAspect="1"/>
          </p:cNvPicPr>
          <p:nvPr/>
        </p:nvPicPr>
        <p:blipFill>
          <a:blip r:embed="rId2"/>
          <a:stretch>
            <a:fillRect/>
          </a:stretch>
        </p:blipFill>
        <p:spPr>
          <a:xfrm>
            <a:off x="10311535" y="154981"/>
            <a:ext cx="1633425" cy="1633425"/>
          </a:xfrm>
          <a:prstGeom prst="rect">
            <a:avLst/>
          </a:prstGeom>
        </p:spPr>
      </p:pic>
    </p:spTree>
    <p:extLst>
      <p:ext uri="{BB962C8B-B14F-4D97-AF65-F5344CB8AC3E}">
        <p14:creationId xmlns:p14="http://schemas.microsoft.com/office/powerpoint/2010/main" val="35543423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1AE7-EBFB-40DE-AE73-016F1321FC26}"/>
              </a:ext>
            </a:extLst>
          </p:cNvPr>
          <p:cNvSpPr txBox="1"/>
          <p:nvPr/>
        </p:nvSpPr>
        <p:spPr>
          <a:xfrm>
            <a:off x="307847" y="302175"/>
            <a:ext cx="6807200" cy="369332"/>
          </a:xfrm>
          <a:prstGeom prst="rect">
            <a:avLst/>
          </a:prstGeom>
          <a:noFill/>
        </p:spPr>
        <p:txBody>
          <a:bodyPr wrap="square" rtlCol="0">
            <a:spAutoFit/>
          </a:bodyPr>
          <a:lstStyle/>
          <a:p>
            <a:r>
              <a:rPr lang="en-GB" b="1" dirty="0">
                <a:solidFill>
                  <a:srgbClr val="0070C0"/>
                </a:solidFill>
              </a:rPr>
              <a:t>IR35 &amp; Construction Industry Scheme (CIS) continued….</a:t>
            </a:r>
          </a:p>
        </p:txBody>
      </p:sp>
      <p:pic>
        <p:nvPicPr>
          <p:cNvPr id="8" name="Picture 7">
            <a:extLst>
              <a:ext uri="{FF2B5EF4-FFF2-40B4-BE49-F238E27FC236}">
                <a16:creationId xmlns:a16="http://schemas.microsoft.com/office/drawing/2014/main" id="{799B3EE6-1122-4F43-93D6-C4FC9E9CEB71}"/>
              </a:ext>
            </a:extLst>
          </p:cNvPr>
          <p:cNvPicPr>
            <a:picLocks noChangeAspect="1"/>
          </p:cNvPicPr>
          <p:nvPr/>
        </p:nvPicPr>
        <p:blipFill>
          <a:blip r:embed="rId2"/>
          <a:stretch>
            <a:fillRect/>
          </a:stretch>
        </p:blipFill>
        <p:spPr>
          <a:xfrm>
            <a:off x="10311535" y="154981"/>
            <a:ext cx="1633425" cy="1633425"/>
          </a:xfrm>
          <a:prstGeom prst="rect">
            <a:avLst/>
          </a:prstGeom>
        </p:spPr>
      </p:pic>
      <p:sp>
        <p:nvSpPr>
          <p:cNvPr id="3" name="Rectangle 2">
            <a:extLst>
              <a:ext uri="{FF2B5EF4-FFF2-40B4-BE49-F238E27FC236}">
                <a16:creationId xmlns:a16="http://schemas.microsoft.com/office/drawing/2014/main" id="{A0C9C609-0921-44BE-9DB9-B005CA4BC460}"/>
              </a:ext>
            </a:extLst>
          </p:cNvPr>
          <p:cNvSpPr/>
          <p:nvPr/>
        </p:nvSpPr>
        <p:spPr>
          <a:xfrm>
            <a:off x="307847" y="1188033"/>
            <a:ext cx="10820400" cy="4481933"/>
          </a:xfrm>
          <a:prstGeom prst="rect">
            <a:avLst/>
          </a:prstGeom>
        </p:spPr>
        <p:txBody>
          <a:bodyPr wrap="square">
            <a:spAutoFit/>
          </a:bodyPr>
          <a:lstStyle/>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The organisation you provide services to may already deduct an amount from their payment to you under the Construction Industry Scheme (CIS) and pay it to HMRC. </a:t>
            </a:r>
          </a:p>
          <a:p>
            <a:pPr marL="285750" indent="-285750">
              <a:lnSpc>
                <a:spcPct val="107000"/>
              </a:lnSpc>
              <a:spcAft>
                <a:spcPts val="8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You can off-set this CIS deduction against your Income Tax and National Insurance Contributions (NICs) payments </a:t>
            </a:r>
          </a:p>
          <a:p>
            <a:pPr marL="285750" indent="-285750">
              <a:lnSpc>
                <a:spcPct val="107000"/>
              </a:lnSpc>
              <a:spcAft>
                <a:spcPts val="800"/>
              </a:spcAft>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anose="020B0604020202020204" pitchFamily="34" charset="0"/>
              </a:rPr>
              <a:t>or, if you work via a limited company, you can offset it against PAYE due monthly to HMRC or against any Corporation Tax due.</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The off-payroll working rules potentially apply to engagement contracts within the construction sector, whether or not the nature of the services provided are wholly or partly within the Construction Industry Scheme. The off-payroll working rules need to be considered for all individuals working in construction who work through their own limited company or other intermediary, irrespective of the nature of the services provided.</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If the off-payroll working rules apply, you will not be able to off-set the Income Tax and NICs deductions against tax you may pay through your own limited company, as  you can with CIS deductions. </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This means the overall amount of Income Tax and NICs you pay may increase. However, you will get relief on the tax paid when you withdraw the off-payroll income from your limited company or other intermediary, and you do not need to pay taxes or NICs on this income again when you withdraw it from your intermediary. </a:t>
            </a:r>
          </a:p>
          <a:p>
            <a:pPr>
              <a:lnSpc>
                <a:spcPct val="107000"/>
              </a:lnSpc>
              <a:spcAft>
                <a:spcPts val="800"/>
              </a:spcAft>
            </a:pPr>
            <a:r>
              <a:rPr lang="en-GB" sz="1400" dirty="0">
                <a:latin typeface="Arial" panose="020B0604020202020204" pitchFamily="34" charset="0"/>
                <a:ea typeface="Calibri" panose="020F0502020204030204" pitchFamily="34" charset="0"/>
                <a:cs typeface="Arial" panose="020B0604020202020204" pitchFamily="34" charset="0"/>
              </a:rPr>
              <a:t>Where the off-payroll working rules apply, they take precedence over CIS. The off payroll working rules apply to each individual engagement, so it will be possible for off-payroll to apply to one engagement and CIS to apply to another.</a:t>
            </a:r>
          </a:p>
          <a:p>
            <a:pPr>
              <a:lnSpc>
                <a:spcPct val="107000"/>
              </a:lnSpc>
              <a:spcAft>
                <a:spcPts val="800"/>
              </a:spcAft>
            </a:pPr>
            <a:endParaRPr lang="en-GB"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86429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844</TotalTime>
  <Words>2958</Words>
  <Application>Microsoft Office PowerPoint</Application>
  <PresentationFormat>Widescreen</PresentationFormat>
  <Paragraphs>117</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Aktiv Grotesk</vt:lpstr>
      <vt:lpstr>Arial</vt:lpstr>
      <vt:lpstr>Calibri</vt:lpstr>
      <vt:lpstr>Georgia</vt:lpstr>
      <vt:lpstr>Tahoma</vt:lpstr>
      <vt:lpstr>Trebuchet MS</vt:lpstr>
      <vt:lpstr>Wingdings</vt:lpstr>
      <vt:lpstr>Wood Type</vt:lpstr>
      <vt:lpstr>PowerPoint Presentation</vt:lpstr>
      <vt:lpstr>What is IR35? </vt:lpstr>
      <vt:lpstr>What is IR35?</vt:lpstr>
      <vt:lpstr>What is IR35?</vt:lpstr>
      <vt:lpstr>NEW IR35 RULES – why are you not affected? </vt:lpstr>
      <vt:lpstr>What does it mean for medium and large sized private sector companies? </vt:lpstr>
      <vt:lpstr>Illustration of IR35 changes  </vt:lpstr>
      <vt:lpstr>PowerPoint Presentation</vt:lpstr>
      <vt:lpstr>PowerPoint Presentation</vt:lpstr>
      <vt:lpstr>PowerPoint Presentation</vt:lpstr>
      <vt:lpstr>PowerPoint Presentation</vt:lpstr>
      <vt:lpstr>PowerPoint Presentation</vt:lpstr>
      <vt:lpstr>How to prepare for IR35 (medium and large sized companies)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O'Neill</dc:creator>
  <cp:lastModifiedBy>Geoffrey Finch</cp:lastModifiedBy>
  <cp:revision>82</cp:revision>
  <dcterms:created xsi:type="dcterms:W3CDTF">2018-08-22T14:54:16Z</dcterms:created>
  <dcterms:modified xsi:type="dcterms:W3CDTF">2021-03-19T16:28:08Z</dcterms:modified>
</cp:coreProperties>
</file>